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56" r:id="rId2"/>
    <p:sldId id="391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386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388" r:id="rId25"/>
    <p:sldId id="389" r:id="rId26"/>
    <p:sldId id="390" r:id="rId27"/>
    <p:sldId id="294" r:id="rId28"/>
    <p:sldId id="295" r:id="rId29"/>
    <p:sldId id="296" r:id="rId30"/>
    <p:sldId id="394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92" r:id="rId42"/>
    <p:sldId id="387" r:id="rId43"/>
    <p:sldId id="259" r:id="rId44"/>
    <p:sldId id="260" r:id="rId45"/>
    <p:sldId id="270" r:id="rId46"/>
    <p:sldId id="271" r:id="rId47"/>
    <p:sldId id="393" r:id="rId48"/>
    <p:sldId id="350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9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7" r:id="rId96"/>
    <p:sldId id="316" r:id="rId97"/>
    <p:sldId id="317" r:id="rId98"/>
    <p:sldId id="318" r:id="rId99"/>
    <p:sldId id="319" r:id="rId100"/>
    <p:sldId id="320" r:id="rId101"/>
    <p:sldId id="321" r:id="rId102"/>
    <p:sldId id="322" r:id="rId103"/>
    <p:sldId id="323" r:id="rId104"/>
    <p:sldId id="324" r:id="rId105"/>
    <p:sldId id="325" r:id="rId106"/>
    <p:sldId id="326" r:id="rId107"/>
    <p:sldId id="327" r:id="rId108"/>
    <p:sldId id="328" r:id="rId109"/>
    <p:sldId id="329" r:id="rId110"/>
    <p:sldId id="332" r:id="rId111"/>
    <p:sldId id="333" r:id="rId112"/>
    <p:sldId id="334" r:id="rId113"/>
    <p:sldId id="397" r:id="rId114"/>
    <p:sldId id="398" r:id="rId115"/>
    <p:sldId id="399" r:id="rId116"/>
    <p:sldId id="402" r:id="rId117"/>
    <p:sldId id="400" r:id="rId118"/>
    <p:sldId id="396" r:id="rId119"/>
    <p:sldId id="401" r:id="rId120"/>
    <p:sldId id="335" r:id="rId121"/>
    <p:sldId id="315" r:id="rId1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-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2.wmf"/><Relationship Id="rId1" Type="http://schemas.openxmlformats.org/officeDocument/2006/relationships/image" Target="../media/image3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4.wmf"/><Relationship Id="rId1" Type="http://schemas.openxmlformats.org/officeDocument/2006/relationships/image" Target="../media/image35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1.wmf"/><Relationship Id="rId1" Type="http://schemas.openxmlformats.org/officeDocument/2006/relationships/image" Target="../media/image13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png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EDEBA-BD36-494C-9240-9B1D65A8C6FE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F9791-686B-43F2-B39B-0F8DA6E62B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95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6582ED-9245-4F78-8C54-855C093D9414}" type="slidenum">
              <a:rPr lang="en-US" altLang="zh-CN">
                <a:ea typeface="宋体" charset="-122"/>
              </a:rPr>
              <a:pPr/>
              <a:t>3</a:t>
            </a:fld>
            <a:endParaRPr lang="en-US" altLang="zh-CN">
              <a:ea typeface="宋体" charset="-122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3F52B5-60F4-41A8-ADD9-3F0EF0302B6B}" type="slidenum">
              <a:rPr lang="en-US" altLang="zh-CN">
                <a:ea typeface="宋体" charset="-122"/>
              </a:rPr>
              <a:pPr/>
              <a:t>13</a:t>
            </a:fld>
            <a:endParaRPr lang="en-US" altLang="zh-CN">
              <a:ea typeface="宋体" charset="-122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C2C1A3-EA71-431C-A47E-B6CF1D7FB32E}" type="slidenum">
              <a:rPr lang="en-US" altLang="zh-CN">
                <a:ea typeface="宋体" charset="-122"/>
              </a:rPr>
              <a:pPr/>
              <a:t>14</a:t>
            </a:fld>
            <a:endParaRPr lang="en-US" altLang="zh-CN">
              <a:ea typeface="宋体" charset="-122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1CB5BE-008D-46BF-9E6A-0668250FF519}" type="slidenum">
              <a:rPr lang="en-US" altLang="zh-CN">
                <a:ea typeface="宋体" charset="-122"/>
              </a:rPr>
              <a:pPr/>
              <a:t>15</a:t>
            </a:fld>
            <a:endParaRPr lang="en-US" altLang="zh-CN">
              <a:ea typeface="宋体" charset="-122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542CB-817D-44AB-BF3B-1B5327EA8C56}" type="slidenum">
              <a:rPr lang="en-US" altLang="zh-CN">
                <a:ea typeface="宋体" charset="-122"/>
              </a:rPr>
              <a:pPr/>
              <a:t>16</a:t>
            </a:fld>
            <a:endParaRPr lang="en-US" altLang="zh-CN">
              <a:ea typeface="宋体" charset="-122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3AB92-401A-408F-9AB2-39107A885A26}" type="slidenum">
              <a:rPr lang="en-US" altLang="zh-CN">
                <a:ea typeface="宋体" charset="-122"/>
              </a:rPr>
              <a:pPr/>
              <a:t>17</a:t>
            </a:fld>
            <a:endParaRPr lang="en-US" altLang="zh-CN">
              <a:ea typeface="宋体" charset="-122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707FAD-7606-4176-8E3D-2F1361CB464F}" type="slidenum">
              <a:rPr lang="en-US" altLang="zh-CN">
                <a:ea typeface="宋体" charset="-122"/>
              </a:rPr>
              <a:pPr/>
              <a:t>18</a:t>
            </a:fld>
            <a:endParaRPr lang="en-US" altLang="zh-CN">
              <a:ea typeface="宋体" charset="-122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AFF93A-CAAD-48AB-A0C3-AA131724B11C}" type="slidenum">
              <a:rPr lang="en-US" altLang="zh-CN">
                <a:ea typeface="宋体" charset="-122"/>
              </a:rPr>
              <a:pPr/>
              <a:t>19</a:t>
            </a:fld>
            <a:endParaRPr lang="en-US" altLang="zh-CN">
              <a:ea typeface="宋体" charset="-122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BEC2EF-A9C8-412B-9453-5C8BBD57E1E2}" type="slidenum">
              <a:rPr lang="en-US" altLang="zh-CN">
                <a:ea typeface="宋体" charset="-122"/>
              </a:rPr>
              <a:pPr/>
              <a:t>20</a:t>
            </a:fld>
            <a:endParaRPr lang="en-US" altLang="zh-CN">
              <a:ea typeface="宋体" charset="-122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F34E41-F746-4E73-8696-9EB2A85116C1}" type="slidenum">
              <a:rPr lang="en-US" altLang="zh-CN">
                <a:ea typeface="宋体" charset="-122"/>
              </a:rPr>
              <a:pPr/>
              <a:t>21</a:t>
            </a:fld>
            <a:endParaRPr lang="en-US" altLang="zh-CN">
              <a:ea typeface="宋体" charset="-122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412A3D-41A6-4AA4-88DA-5F567148E50B}" type="slidenum">
              <a:rPr lang="en-US" altLang="zh-CN">
                <a:ea typeface="宋体" charset="-122"/>
              </a:rPr>
              <a:pPr/>
              <a:t>22</a:t>
            </a:fld>
            <a:endParaRPr lang="en-US" altLang="zh-CN">
              <a:ea typeface="宋体" charset="-122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83E238-2152-457E-B737-A9C977D513E8}" type="slidenum">
              <a:rPr lang="en-US" altLang="zh-CN">
                <a:ea typeface="宋体" charset="-122"/>
              </a:rPr>
              <a:pPr/>
              <a:t>4</a:t>
            </a:fld>
            <a:endParaRPr lang="en-US" altLang="zh-CN">
              <a:ea typeface="宋体" charset="-122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BE24CF-602A-4986-B86A-3EBBD024690C}" type="slidenum">
              <a:rPr lang="en-US" altLang="zh-CN">
                <a:ea typeface="宋体" charset="-122"/>
              </a:rPr>
              <a:pPr/>
              <a:t>23</a:t>
            </a:fld>
            <a:endParaRPr lang="en-US" altLang="zh-CN">
              <a:ea typeface="宋体" charset="-122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4C76AE-E937-4A00-9A13-8F75C130E18E}" type="slidenum">
              <a:rPr lang="en-US" altLang="zh-CN">
                <a:ea typeface="宋体" charset="-122"/>
              </a:rPr>
              <a:pPr/>
              <a:t>27</a:t>
            </a:fld>
            <a:endParaRPr lang="en-US" altLang="zh-CN">
              <a:ea typeface="宋体" charset="-122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BE344-E8AA-4B07-8929-5F13C25905E8}" type="slidenum">
              <a:rPr lang="en-US" altLang="zh-CN">
                <a:ea typeface="宋体" charset="-122"/>
              </a:rPr>
              <a:pPr/>
              <a:t>28</a:t>
            </a:fld>
            <a:endParaRPr lang="en-US" altLang="zh-CN">
              <a:ea typeface="宋体" charset="-122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0B4F21-3DC9-4F46-ABCC-E064D502F407}" type="slidenum">
              <a:rPr lang="en-US" altLang="zh-CN">
                <a:ea typeface="宋体" charset="-122"/>
              </a:rPr>
              <a:pPr/>
              <a:t>29</a:t>
            </a:fld>
            <a:endParaRPr lang="en-US" altLang="zh-CN">
              <a:ea typeface="宋体" charset="-122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重新打开一个网页，这个网页上有包含有全部的</a:t>
            </a:r>
            <a:r>
              <a:rPr lang="en-US" altLang="zh-CN" dirty="0" smtClean="0"/>
              <a:t>Link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F9791-686B-43F2-B39B-0F8DA6E62B3D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445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0189D-1EF8-4165-A7F0-E7405EDDA7CD}" type="slidenum">
              <a:rPr lang="he-IL"/>
              <a:pPr/>
              <a:t>42</a:t>
            </a:fld>
            <a:endParaRPr lang="en-US" altLang="zh-CN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D3D3F2-9C53-4073-A39E-BDAA96478E71}" type="slidenum">
              <a:rPr lang="en-US" altLang="zh-CN">
                <a:ea typeface="宋体" charset="-122"/>
              </a:rPr>
              <a:pPr/>
              <a:t>43</a:t>
            </a:fld>
            <a:endParaRPr lang="en-US" altLang="zh-CN">
              <a:ea typeface="宋体" charset="-122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D86630-DAF8-42A0-8C54-8BE2AD4D81EA}" type="slidenum">
              <a:rPr lang="en-US" altLang="zh-CN">
                <a:ea typeface="宋体" charset="-122"/>
              </a:rPr>
              <a:pPr/>
              <a:t>44</a:t>
            </a:fld>
            <a:endParaRPr lang="en-US" altLang="zh-CN">
              <a:ea typeface="宋体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91BC4C-AA1E-4C2B-9607-43608F398A09}" type="slidenum">
              <a:rPr lang="en-US" altLang="zh-CN">
                <a:ea typeface="宋体" charset="-122"/>
              </a:rPr>
              <a:pPr/>
              <a:t>45</a:t>
            </a:fld>
            <a:endParaRPr lang="en-US" altLang="zh-CN">
              <a:ea typeface="宋体" charset="-122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AE9986-4E68-410E-A98C-108DC7CDC6BD}" type="slidenum">
              <a:rPr lang="en-US" altLang="zh-CN">
                <a:ea typeface="宋体" charset="-122"/>
              </a:rPr>
              <a:pPr/>
              <a:t>46</a:t>
            </a:fld>
            <a:endParaRPr lang="en-US" altLang="zh-CN">
              <a:ea typeface="宋体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12BD60-B814-45BC-8169-89CFAC1FC42F}" type="slidenum">
              <a:rPr lang="en-US" altLang="zh-CN">
                <a:ea typeface="宋体" charset="-122"/>
              </a:rPr>
              <a:pPr/>
              <a:t>5</a:t>
            </a:fld>
            <a:endParaRPr lang="en-US" altLang="zh-CN">
              <a:ea typeface="宋体" charset="-122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830319-3DD0-439C-BE45-B1F294A6C942}" type="slidenum">
              <a:rPr lang="en-US" altLang="zh-CN">
                <a:ea typeface="宋体" charset="-122"/>
              </a:rPr>
              <a:pPr/>
              <a:t>48</a:t>
            </a:fld>
            <a:endParaRPr lang="en-US" altLang="zh-CN">
              <a:ea typeface="宋体" charset="-122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29F0D5-3420-472B-948C-03A148C02375}" type="slidenum">
              <a:rPr lang="en-US" altLang="zh-CN">
                <a:ea typeface="宋体" charset="-122"/>
              </a:rPr>
              <a:pPr/>
              <a:t>49</a:t>
            </a:fld>
            <a:endParaRPr lang="en-US" altLang="zh-CN">
              <a:ea typeface="宋体" charset="-122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2FFCE-DAE2-4F9C-BADD-7C131B9D338F}" type="slidenum">
              <a:rPr lang="en-US" altLang="zh-CN">
                <a:ea typeface="宋体" charset="-122"/>
              </a:rPr>
              <a:pPr/>
              <a:t>50</a:t>
            </a:fld>
            <a:endParaRPr lang="en-US" altLang="zh-CN">
              <a:ea typeface="宋体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D6A0A4-9ACD-4F89-9114-0D9EA0B99881}" type="slidenum">
              <a:rPr lang="en-US" altLang="zh-CN">
                <a:ea typeface="宋体" charset="-122"/>
              </a:rPr>
              <a:pPr/>
              <a:t>51</a:t>
            </a:fld>
            <a:endParaRPr lang="en-US" altLang="zh-CN">
              <a:ea typeface="宋体" charset="-122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AA0387-BDE8-4D4E-B474-7A93B8EB1E3B}" type="slidenum">
              <a:rPr lang="en-US" altLang="zh-CN">
                <a:ea typeface="宋体" charset="-122"/>
              </a:rPr>
              <a:pPr/>
              <a:t>52</a:t>
            </a:fld>
            <a:endParaRPr lang="en-US" altLang="zh-CN">
              <a:ea typeface="宋体" charset="-122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0E964E-BAA1-4E70-B07F-3ADB75CFB62D}" type="slidenum">
              <a:rPr lang="en-US" altLang="zh-CN">
                <a:ea typeface="宋体" charset="-122"/>
              </a:rPr>
              <a:pPr/>
              <a:t>53</a:t>
            </a:fld>
            <a:endParaRPr lang="en-US" altLang="zh-CN">
              <a:ea typeface="宋体" charset="-122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4B9B92-B3C4-478E-92B5-6DBC63B54BCD}" type="slidenum">
              <a:rPr lang="en-US" altLang="zh-CN">
                <a:ea typeface="宋体" charset="-122"/>
              </a:rPr>
              <a:pPr/>
              <a:t>54</a:t>
            </a:fld>
            <a:endParaRPr lang="en-US" altLang="zh-CN">
              <a:ea typeface="宋体" charset="-122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3ABE90-430F-4977-BE86-AB17AE538C5C}" type="slidenum">
              <a:rPr lang="en-US" altLang="zh-CN">
                <a:ea typeface="宋体" charset="-122"/>
              </a:rPr>
              <a:pPr/>
              <a:t>55</a:t>
            </a:fld>
            <a:endParaRPr lang="en-US" altLang="zh-CN">
              <a:ea typeface="宋体" charset="-122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F632CF-1718-467A-9023-389673881383}" type="slidenum">
              <a:rPr lang="en-US" altLang="zh-CN">
                <a:ea typeface="宋体" charset="-122"/>
              </a:rPr>
              <a:pPr/>
              <a:t>56</a:t>
            </a:fld>
            <a:endParaRPr lang="en-US" altLang="zh-CN">
              <a:ea typeface="宋体" charset="-122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957E24-BD11-495D-8551-4F767ACBCA01}" type="slidenum">
              <a:rPr lang="en-US" altLang="zh-CN">
                <a:ea typeface="宋体" charset="-122"/>
              </a:rPr>
              <a:pPr/>
              <a:t>57</a:t>
            </a:fld>
            <a:endParaRPr lang="en-US" altLang="zh-CN">
              <a:ea typeface="宋体" charset="-122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3A4982-4584-4DDD-BD0E-D8D047326800}" type="slidenum">
              <a:rPr lang="en-US" altLang="zh-CN">
                <a:ea typeface="宋体" charset="-122"/>
              </a:rPr>
              <a:pPr/>
              <a:t>6</a:t>
            </a:fld>
            <a:endParaRPr lang="en-US" altLang="zh-CN">
              <a:ea typeface="宋体" charset="-122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422C28-FB3B-41E0-B2C1-C4E91E5EA0B9}" type="slidenum">
              <a:rPr lang="en-US" altLang="zh-CN">
                <a:ea typeface="宋体" charset="-122"/>
              </a:rPr>
              <a:pPr/>
              <a:t>58</a:t>
            </a:fld>
            <a:endParaRPr lang="en-US" altLang="zh-CN">
              <a:ea typeface="宋体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93C3E-4D97-47E6-A7DC-CFFF75711789}" type="slidenum">
              <a:rPr lang="en-US" altLang="zh-CN">
                <a:ea typeface="宋体" charset="-122"/>
              </a:rPr>
              <a:pPr/>
              <a:t>59</a:t>
            </a:fld>
            <a:endParaRPr lang="en-US" altLang="zh-CN">
              <a:ea typeface="宋体" charset="-122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C34B36-3857-49BD-A883-456081F71BA3}" type="slidenum">
              <a:rPr lang="en-US" altLang="zh-CN">
                <a:ea typeface="宋体" charset="-122"/>
              </a:rPr>
              <a:pPr/>
              <a:t>60</a:t>
            </a:fld>
            <a:endParaRPr lang="en-US" altLang="zh-CN">
              <a:ea typeface="宋体" charset="-122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985600-2763-4DE4-8AE4-4FEC72D7CFB2}" type="slidenum">
              <a:rPr lang="en-US" altLang="zh-CN">
                <a:ea typeface="宋体" charset="-122"/>
              </a:rPr>
              <a:pPr/>
              <a:t>61</a:t>
            </a:fld>
            <a:endParaRPr lang="en-US" altLang="zh-CN">
              <a:ea typeface="宋体" charset="-122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51B659-D01A-4A38-AC27-A53D06D751AE}" type="slidenum">
              <a:rPr lang="en-US" altLang="zh-CN">
                <a:ea typeface="宋体" charset="-122"/>
              </a:rPr>
              <a:pPr/>
              <a:t>62</a:t>
            </a:fld>
            <a:endParaRPr lang="en-US" altLang="zh-CN">
              <a:ea typeface="宋体" charset="-122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DABE39-A4AA-4C6C-A484-DD7EC84124B2}" type="slidenum">
              <a:rPr lang="en-US" altLang="zh-CN">
                <a:ea typeface="宋体" charset="-122"/>
              </a:rPr>
              <a:pPr/>
              <a:t>63</a:t>
            </a:fld>
            <a:endParaRPr lang="en-US" altLang="zh-CN">
              <a:ea typeface="宋体" charset="-122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E3D69D-9B2D-4FE4-A7B7-541818DB97B9}" type="slidenum">
              <a:rPr lang="en-US" altLang="zh-CN">
                <a:ea typeface="宋体" charset="-122"/>
              </a:rPr>
              <a:pPr/>
              <a:t>64</a:t>
            </a:fld>
            <a:endParaRPr lang="en-US" altLang="zh-CN">
              <a:ea typeface="宋体" charset="-122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E5243-9B86-4CA6-B9DE-A6C3909E81AC}" type="slidenum">
              <a:rPr lang="en-US" altLang="zh-CN">
                <a:ea typeface="宋体" charset="-122"/>
              </a:rPr>
              <a:pPr/>
              <a:t>65</a:t>
            </a:fld>
            <a:endParaRPr lang="en-US" altLang="zh-CN">
              <a:ea typeface="宋体" charset="-122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84FF8C-EC31-4697-8C3E-F085B9400BF2}" type="slidenum">
              <a:rPr lang="en-US" altLang="zh-CN">
                <a:ea typeface="宋体" charset="-122"/>
              </a:rPr>
              <a:pPr/>
              <a:t>66</a:t>
            </a:fld>
            <a:endParaRPr lang="en-US" altLang="zh-CN">
              <a:ea typeface="宋体" charset="-122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5DB559-278E-454C-A79C-10E6CB6FF7FC}" type="slidenum">
              <a:rPr lang="en-US" altLang="zh-CN">
                <a:ea typeface="宋体" charset="-122"/>
              </a:rPr>
              <a:pPr/>
              <a:t>67</a:t>
            </a:fld>
            <a:endParaRPr lang="en-US" altLang="zh-CN">
              <a:ea typeface="宋体" charset="-122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FFE1EF-7807-4977-A8A8-BB2F618F7B70}" type="slidenum">
              <a:rPr lang="en-US" altLang="zh-CN">
                <a:ea typeface="宋体" charset="-122"/>
              </a:rPr>
              <a:pPr/>
              <a:t>7</a:t>
            </a:fld>
            <a:endParaRPr lang="en-US" altLang="zh-CN">
              <a:ea typeface="宋体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5030A6-D6B7-45AF-8C98-F61622176842}" type="slidenum">
              <a:rPr lang="en-US" altLang="zh-CN">
                <a:ea typeface="宋体" charset="-122"/>
              </a:rPr>
              <a:pPr/>
              <a:t>68</a:t>
            </a:fld>
            <a:endParaRPr lang="en-US" altLang="zh-CN">
              <a:ea typeface="宋体" charset="-122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52371B-3A6D-4554-9D3A-7AD518964553}" type="slidenum">
              <a:rPr lang="en-US" altLang="zh-CN">
                <a:ea typeface="宋体" charset="-122"/>
              </a:rPr>
              <a:pPr/>
              <a:t>69</a:t>
            </a:fld>
            <a:endParaRPr lang="en-US" altLang="zh-CN">
              <a:ea typeface="宋体" charset="-122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AF0C30-660F-4C80-9041-7CFB5ECBCEB5}" type="slidenum">
              <a:rPr lang="en-US" altLang="zh-CN">
                <a:ea typeface="宋体" charset="-122"/>
              </a:rPr>
              <a:pPr/>
              <a:t>70</a:t>
            </a:fld>
            <a:endParaRPr lang="en-US" altLang="zh-CN">
              <a:ea typeface="宋体" charset="-122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92AB9-8F18-4939-B4D1-BD86FDAEDBAD}" type="slidenum">
              <a:rPr lang="en-US" altLang="zh-CN">
                <a:ea typeface="宋体" charset="-122"/>
              </a:rPr>
              <a:pPr/>
              <a:t>71</a:t>
            </a:fld>
            <a:endParaRPr lang="en-US" altLang="zh-CN">
              <a:ea typeface="宋体" charset="-122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We use EM algorithm to solve this MLE problem.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Given the observation data, and missing data, we can construct complete data.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EM algorithm contains two step.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In E-step, we compute the expectation of complete data based on observation and current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Estimation of parameters. 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In M-Step, we use the esitimated complete data to maximize the parameters.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D20CB-FB19-4ABE-8D45-CF663C71B53A}" type="slidenum">
              <a:rPr lang="en-US" altLang="zh-CN">
                <a:ea typeface="宋体" charset="-122"/>
              </a:rPr>
              <a:pPr/>
              <a:t>72</a:t>
            </a:fld>
            <a:endParaRPr lang="en-US" altLang="zh-CN">
              <a:ea typeface="宋体" charset="-122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077108-B01A-45A0-8191-7939E92E9932}" type="slidenum">
              <a:rPr lang="en-US" altLang="zh-CN">
                <a:ea typeface="宋体" charset="-122"/>
              </a:rPr>
              <a:pPr/>
              <a:t>73</a:t>
            </a:fld>
            <a:endParaRPr lang="en-US" altLang="zh-CN">
              <a:ea typeface="宋体" charset="-122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BE928-DFF7-44E8-BD28-20C6E71E3BF7}" type="slidenum">
              <a:rPr lang="en-US" altLang="zh-CN">
                <a:ea typeface="宋体" charset="-122"/>
              </a:rPr>
              <a:pPr/>
              <a:t>74</a:t>
            </a:fld>
            <a:endParaRPr lang="en-US" altLang="zh-CN">
              <a:ea typeface="宋体" charset="-122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E7106A-60E0-4E30-9810-32D9D8B05BFF}" type="slidenum">
              <a:rPr lang="en-US" altLang="zh-CN">
                <a:ea typeface="宋体" charset="-122"/>
              </a:rPr>
              <a:pPr/>
              <a:t>75</a:t>
            </a:fld>
            <a:endParaRPr lang="en-US" altLang="zh-CN">
              <a:ea typeface="宋体" charset="-122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8285A7-535F-42BD-903A-B9E8D9C0809A}" type="slidenum">
              <a:rPr lang="en-US" altLang="zh-CN">
                <a:ea typeface="宋体" charset="-122"/>
              </a:rPr>
              <a:pPr/>
              <a:t>76</a:t>
            </a:fld>
            <a:endParaRPr lang="en-US" altLang="zh-CN">
              <a:ea typeface="宋体" charset="-122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D75C32-B283-4788-870F-319505102390}" type="slidenum">
              <a:rPr lang="en-US" altLang="zh-CN">
                <a:ea typeface="宋体" charset="-122"/>
              </a:rPr>
              <a:pPr/>
              <a:t>77</a:t>
            </a:fld>
            <a:endParaRPr lang="en-US" altLang="zh-CN">
              <a:ea typeface="宋体" charset="-122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EC1690-E0F0-448D-96C8-9F769E23BC31}" type="slidenum">
              <a:rPr lang="en-US" altLang="zh-CN">
                <a:ea typeface="宋体" charset="-122"/>
              </a:rPr>
              <a:pPr/>
              <a:t>8</a:t>
            </a:fld>
            <a:endParaRPr lang="en-US" altLang="zh-CN">
              <a:ea typeface="宋体" charset="-122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30F112-4FC4-42C6-BF6A-6E9F187F5C04}" type="slidenum">
              <a:rPr lang="en-US" altLang="zh-CN">
                <a:ea typeface="宋体" charset="-122"/>
              </a:rPr>
              <a:pPr/>
              <a:t>78</a:t>
            </a:fld>
            <a:endParaRPr lang="en-US" altLang="zh-CN">
              <a:ea typeface="宋体" charset="-122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E43A48-FA4D-4AD7-880E-50F41FEA2F3F}" type="slidenum">
              <a:rPr lang="en-US" altLang="zh-CN">
                <a:ea typeface="宋体" charset="-122"/>
              </a:rPr>
              <a:pPr/>
              <a:t>79</a:t>
            </a:fld>
            <a:endParaRPr lang="en-US" altLang="zh-CN">
              <a:ea typeface="宋体" charset="-122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60BEBC-16B1-4DBF-B60B-A181F8DD21FC}" type="slidenum">
              <a:rPr lang="en-US" altLang="zh-CN">
                <a:ea typeface="宋体" charset="-122"/>
              </a:rPr>
              <a:pPr/>
              <a:t>80</a:t>
            </a:fld>
            <a:endParaRPr lang="en-US" altLang="zh-CN">
              <a:ea typeface="宋体" charset="-122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D4F50B-2A10-4324-B377-47E67CCA29A3}" type="slidenum">
              <a:rPr lang="en-US" altLang="zh-CN">
                <a:ea typeface="宋体" charset="-122"/>
              </a:rPr>
              <a:pPr/>
              <a:t>81</a:t>
            </a:fld>
            <a:endParaRPr lang="en-US" altLang="zh-CN">
              <a:ea typeface="宋体" charset="-122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A905C4-3032-4240-830D-ABB8DC8ED523}" type="slidenum">
              <a:rPr lang="en-US" altLang="zh-CN">
                <a:ea typeface="宋体" charset="-122"/>
              </a:rPr>
              <a:pPr/>
              <a:t>82</a:t>
            </a:fld>
            <a:endParaRPr lang="en-US" altLang="zh-CN">
              <a:ea typeface="宋体" charset="-122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BAF536-763A-43BA-A46D-45AA6FB379D0}" type="slidenum">
              <a:rPr lang="en-US" altLang="zh-CN">
                <a:ea typeface="宋体" charset="-122"/>
              </a:rPr>
              <a:pPr/>
              <a:t>83</a:t>
            </a:fld>
            <a:endParaRPr lang="en-US" altLang="zh-CN">
              <a:ea typeface="宋体" charset="-122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zh-CN"/>
              <a:t>Gene Prediction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zh-CN"/>
              <a:t>10/21/05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D Dobbs ISU - BCB 444/544X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F1255-EC35-43FD-BD47-BDAB46C24F74}" type="slidenum">
              <a:rPr lang="en-US" altLang="zh-CN"/>
              <a:pPr/>
              <a:t>98</a:t>
            </a:fld>
            <a:endParaRPr lang="en-US" altLang="zh-CN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zh-CN"/>
              <a:t>Gene Prediction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zh-CN"/>
              <a:t>10/21/05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D Dobbs ISU - BCB 444/544X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8CCE29-A1DE-4A8F-9BCE-59ED2BBB1AC1}" type="slidenum">
              <a:rPr lang="en-US" altLang="zh-CN"/>
              <a:pPr/>
              <a:t>99</a:t>
            </a:fld>
            <a:endParaRPr lang="en-US" altLang="zh-CN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FD124A-61FF-48E0-BA2F-1D708BAAC605}" type="slidenum">
              <a:rPr lang="en-US" altLang="zh-CN"/>
              <a:pPr/>
              <a:t>107</a:t>
            </a:fld>
            <a:endParaRPr lang="en-US" altLang="zh-CN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This HMM has 4 states: x- non-coding, c- coding, start and stop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8CF084-A1B9-43BD-A103-2917F643A471}" type="slidenum">
              <a:rPr lang="nl-NL"/>
              <a:pPr/>
              <a:t>109</a:t>
            </a:fld>
            <a:endParaRPr lang="nl-NL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4113213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94CD9-7B77-4E85-A19A-8291CDC1A5DF}" type="slidenum">
              <a:rPr lang="en-US" altLang="zh-CN">
                <a:ea typeface="宋体" charset="-122"/>
              </a:rPr>
              <a:pPr/>
              <a:t>9</a:t>
            </a:fld>
            <a:endParaRPr lang="en-US" altLang="zh-CN">
              <a:ea typeface="宋体" charset="-122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9B324-E09E-4F42-AF2B-7E8E40F291A4}" type="slidenum">
              <a:rPr lang="nl-NL"/>
              <a:pPr/>
              <a:t>110</a:t>
            </a:fld>
            <a:endParaRPr lang="nl-NL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4113213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ABBDB9-C0FF-479C-B136-FD471CD98F5D}" type="slidenum">
              <a:rPr lang="en-US" altLang="zh-CN"/>
              <a:pPr/>
              <a:t>111</a:t>
            </a:fld>
            <a:endParaRPr lang="en-US" altLang="zh-CN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Also generalized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A780EC-87D1-4693-B4E8-132766F858F9}" type="slidenum">
              <a:rPr lang="en-US" altLang="zh-CN">
                <a:ea typeface="宋体" charset="-122"/>
              </a:rPr>
              <a:pPr/>
              <a:t>121</a:t>
            </a:fld>
            <a:endParaRPr lang="en-US" altLang="zh-CN">
              <a:ea typeface="宋体" charset="-122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083FF9-2B6C-4373-8377-767FFA1FA7ED}" type="slidenum">
              <a:rPr lang="en-US" altLang="zh-CN">
                <a:ea typeface="宋体" charset="-122"/>
              </a:rPr>
              <a:pPr/>
              <a:t>11</a:t>
            </a:fld>
            <a:endParaRPr lang="en-US" altLang="zh-CN">
              <a:ea typeface="宋体" charset="-122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6F8140-0437-4CC5-B613-58B60C577301}" type="slidenum">
              <a:rPr lang="en-US" altLang="zh-CN">
                <a:ea typeface="宋体" charset="-122"/>
              </a:rPr>
              <a:pPr/>
              <a:t>12</a:t>
            </a:fld>
            <a:endParaRPr lang="en-US" altLang="zh-CN">
              <a:ea typeface="宋体" charset="-122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01E7D3-DA36-46D5-8EB2-E9F8EC3100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93EB1-F752-4494-8E88-BB9364AB33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FC00B-A514-4661-9C84-D4276EF813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02.png"/><Relationship Id="rId4" Type="http://schemas.openxmlformats.org/officeDocument/2006/relationships/oleObject" Target="../embeddings/oleObject100.bin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101.bin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112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2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38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37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36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3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6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4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8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5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53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56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61.wmf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59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6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65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66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68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7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73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75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76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80.wmf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8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5" Type="http://schemas.openxmlformats.org/officeDocument/2006/relationships/image" Target="../media/image81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78.wmf"/><Relationship Id="rId14" Type="http://schemas.openxmlformats.org/officeDocument/2006/relationships/oleObject" Target="../embeddings/oleObject82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83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85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86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87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88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89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90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91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9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92.wmf"/><Relationship Id="rId4" Type="http://schemas.openxmlformats.org/officeDocument/2006/relationships/oleObject" Target="../embeddings/oleObject93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96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95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97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99.w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章：隐马氏模型</a:t>
            </a:r>
            <a:r>
              <a:rPr lang="en-US" altLang="zh-CN" dirty="0" smtClean="0"/>
              <a:t>(</a:t>
            </a:r>
            <a:r>
              <a:rPr lang="en-US" altLang="zh-CN" smtClean="0"/>
              <a:t>HMM) </a:t>
            </a:r>
            <a:r>
              <a:rPr lang="zh-CN" altLang="en-US" dirty="0" smtClean="0"/>
              <a:t>及其应用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Markov Model</a:t>
            </a:r>
          </a:p>
          <a:p>
            <a:r>
              <a:rPr lang="en-US" altLang="zh-CN" dirty="0" smtClean="0"/>
              <a:t>Page rank</a:t>
            </a:r>
            <a:r>
              <a:rPr lang="zh-CN" altLang="en-US" dirty="0" smtClean="0"/>
              <a:t>算法和</a:t>
            </a:r>
            <a:r>
              <a:rPr lang="en-US" altLang="zh-CN" dirty="0" smtClean="0"/>
              <a:t>Markov Model</a:t>
            </a:r>
          </a:p>
          <a:p>
            <a:r>
              <a:rPr lang="en-US" altLang="zh-CN" dirty="0" smtClean="0"/>
              <a:t>Hidden Markov Model (HMM)</a:t>
            </a:r>
          </a:p>
          <a:p>
            <a:r>
              <a:rPr lang="en-US" altLang="zh-CN" dirty="0" smtClean="0"/>
              <a:t>HMM</a:t>
            </a:r>
            <a:r>
              <a:rPr lang="zh-CN" altLang="en-US" dirty="0" smtClean="0"/>
              <a:t>的理论基础</a:t>
            </a:r>
            <a:endParaRPr lang="en-US" altLang="zh-CN" dirty="0" smtClean="0"/>
          </a:p>
          <a:p>
            <a:r>
              <a:rPr lang="en-US" altLang="zh-CN" dirty="0" smtClean="0"/>
              <a:t>HMM</a:t>
            </a:r>
            <a:r>
              <a:rPr lang="zh-CN" altLang="en-US" dirty="0" smtClean="0"/>
              <a:t>的应用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换起点</a:t>
            </a:r>
            <a:r>
              <a:rPr lang="zh-CN" altLang="en-US" dirty="0" smtClean="0">
                <a:latin typeface="Symbol" pitchFamily="18" charset="2"/>
                <a:sym typeface="Symbol" pitchFamily="18" charset="2"/>
              </a:rPr>
              <a:t></a:t>
            </a:r>
            <a:r>
              <a:rPr lang="en-US" altLang="zh-CN" dirty="0" smtClean="0"/>
              <a:t>=(0.8,0.1,0.1)</a:t>
            </a:r>
            <a:endParaRPr lang="zh-CN" altLang="en-US" dirty="0"/>
          </a:p>
        </p:txBody>
      </p:sp>
      <p:graphicFrame>
        <p:nvGraphicFramePr>
          <p:cNvPr id="4" name="Group 369"/>
          <p:cNvGraphicFramePr>
            <a:graphicFrameLocks noGrp="1"/>
          </p:cNvGraphicFramePr>
          <p:nvPr/>
        </p:nvGraphicFramePr>
        <p:xfrm>
          <a:off x="1187624" y="1340768"/>
          <a:ext cx="7200900" cy="4480560"/>
        </p:xfrm>
        <a:graphic>
          <a:graphicData uri="http://schemas.openxmlformats.org/drawingml/2006/table">
            <a:tbl>
              <a:tblPr/>
              <a:tblGrid>
                <a:gridCol w="503237"/>
                <a:gridCol w="1008063"/>
                <a:gridCol w="1081087"/>
                <a:gridCol w="1008063"/>
                <a:gridCol w="503237"/>
                <a:gridCol w="1081088"/>
                <a:gridCol w="1008062"/>
                <a:gridCol w="1008063"/>
              </a:tblGrid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  <a:r>
                        <a:rPr kumimoji="0" lang="en-US" altLang="zh-CN" sz="28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  <a:endParaRPr kumimoji="0" lang="en-US" altLang="zh-CN" sz="2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  <a:r>
                        <a:rPr kumimoji="0" lang="en-US" altLang="zh-CN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  <a:endParaRPr kumimoji="0" lang="en-US" altLang="zh-CN" sz="2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  <a:r>
                        <a:rPr kumimoji="0" lang="en-US" altLang="zh-CN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  <a:r>
                        <a:rPr kumimoji="0" lang="en-US" altLang="zh-CN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0.607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0.5827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0.1686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0.2488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13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0.5702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0.2498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14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0.5636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0.1865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17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18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19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7704" y="6021288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不动点还和前面的一样！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A </a:t>
            </a:r>
            <a:r>
              <a:rPr lang="en-US" altLang="zh-CN" dirty="0" smtClean="0">
                <a:ea typeface="宋体" pitchFamily="2" charset="-122"/>
              </a:rPr>
              <a:t>Eukaryotic Gene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3017838"/>
            <a:ext cx="8229600" cy="3611562"/>
          </a:xfrm>
        </p:spPr>
        <p:txBody>
          <a:bodyPr/>
          <a:lstStyle/>
          <a:p>
            <a:pPr algn="l" rtl="0"/>
            <a:r>
              <a:rPr lang="en-US" altLang="zh-CN" dirty="0">
                <a:ea typeface="宋体" pitchFamily="2" charset="-122"/>
              </a:rPr>
              <a:t>This is the human p53 tumor suppressor gene on chromosome 17.</a:t>
            </a:r>
          </a:p>
          <a:p>
            <a:pPr algn="l" rtl="0"/>
            <a:r>
              <a:rPr lang="en-US" altLang="zh-CN" dirty="0" err="1">
                <a:ea typeface="宋体" pitchFamily="2" charset="-122"/>
              </a:rPr>
              <a:t>Genscan</a:t>
            </a:r>
            <a:r>
              <a:rPr lang="en-US" altLang="zh-CN" dirty="0">
                <a:ea typeface="宋体" pitchFamily="2" charset="-122"/>
              </a:rPr>
              <a:t> is one of the most popular gene prediction algorithms.</a:t>
            </a:r>
          </a:p>
        </p:txBody>
      </p:sp>
      <p:pic>
        <p:nvPicPr>
          <p:cNvPr id="8204" name="Picture 1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589088"/>
            <a:ext cx="9144000" cy="1154112"/>
          </a:xfrm>
          <a:noFill/>
          <a:ln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A </a:t>
            </a:r>
            <a:r>
              <a:rPr lang="en-US" altLang="zh-CN" dirty="0" smtClean="0">
                <a:ea typeface="宋体" pitchFamily="2" charset="-122"/>
              </a:rPr>
              <a:t>Eukaryotic Gene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2971800"/>
            <a:ext cx="8229600" cy="784225"/>
          </a:xfrm>
          <a:noFill/>
          <a:ln/>
        </p:spPr>
      </p:pic>
      <p:sp>
        <p:nvSpPr>
          <p:cNvPr id="14342" name="AutoShape 6"/>
          <p:cNvSpPr>
            <a:spLocks noChangeArrowheads="1"/>
          </p:cNvSpPr>
          <p:nvPr/>
        </p:nvSpPr>
        <p:spPr bwMode="auto">
          <a:xfrm>
            <a:off x="457200" y="4114800"/>
            <a:ext cx="1828800" cy="685800"/>
          </a:xfrm>
          <a:prstGeom prst="wedgeRectCallout">
            <a:avLst>
              <a:gd name="adj1" fmla="val 64583"/>
              <a:gd name="adj2" fmla="val -154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rtl="0"/>
            <a:r>
              <a:rPr lang="en-US" altLang="zh-CN">
                <a:ea typeface="宋体" pitchFamily="2" charset="-122"/>
              </a:rPr>
              <a:t>3’ untranslated region</a:t>
            </a:r>
          </a:p>
        </p:txBody>
      </p:sp>
      <p:sp>
        <p:nvSpPr>
          <p:cNvPr id="14343" name="AutoShape 7"/>
          <p:cNvSpPr>
            <a:spLocks noChangeArrowheads="1"/>
          </p:cNvSpPr>
          <p:nvPr/>
        </p:nvSpPr>
        <p:spPr bwMode="auto">
          <a:xfrm>
            <a:off x="1676400" y="2362200"/>
            <a:ext cx="1371600" cy="381000"/>
          </a:xfrm>
          <a:prstGeom prst="wedgeRectCallout">
            <a:avLst>
              <a:gd name="adj1" fmla="val 37269"/>
              <a:gd name="adj2" fmla="val 176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rtl="0"/>
            <a:r>
              <a:rPr lang="en-US" altLang="zh-CN">
                <a:ea typeface="宋体" pitchFamily="2" charset="-122"/>
              </a:rPr>
              <a:t>Final exon</a:t>
            </a:r>
          </a:p>
        </p:txBody>
      </p:sp>
      <p:sp>
        <p:nvSpPr>
          <p:cNvPr id="14344" name="AutoShape 8"/>
          <p:cNvSpPr>
            <a:spLocks noChangeArrowheads="1"/>
          </p:cNvSpPr>
          <p:nvPr/>
        </p:nvSpPr>
        <p:spPr bwMode="auto">
          <a:xfrm>
            <a:off x="6781800" y="3962400"/>
            <a:ext cx="1447800" cy="381000"/>
          </a:xfrm>
          <a:prstGeom prst="wedgeRectCallout">
            <a:avLst>
              <a:gd name="adj1" fmla="val 28949"/>
              <a:gd name="adj2" fmla="val -194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rtl="0"/>
            <a:r>
              <a:rPr lang="en-US" altLang="zh-CN">
                <a:ea typeface="宋体" pitchFamily="2" charset="-122"/>
              </a:rPr>
              <a:t>Initial exon</a:t>
            </a: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4724400" y="2133600"/>
            <a:ext cx="914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rtl="0"/>
            <a:r>
              <a:rPr lang="en-US" altLang="zh-CN">
                <a:ea typeface="宋体" pitchFamily="2" charset="-122"/>
              </a:rPr>
              <a:t>Introns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H="1">
            <a:off x="3048000" y="2438400"/>
            <a:ext cx="1752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 flipH="1">
            <a:off x="3657600" y="2438400"/>
            <a:ext cx="1219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 flipH="1">
            <a:off x="4572000" y="2438400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>
            <a:off x="5257800" y="2438400"/>
            <a:ext cx="152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3733800" y="4419600"/>
            <a:ext cx="1676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rtl="0"/>
            <a:r>
              <a:rPr lang="en-US" altLang="zh-CN">
                <a:ea typeface="宋体" pitchFamily="2" charset="-122"/>
              </a:rPr>
              <a:t>Internal exons</a:t>
            </a:r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H="1" flipV="1">
            <a:off x="3200400" y="3429000"/>
            <a:ext cx="1219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 flipH="1" flipV="1">
            <a:off x="4038600" y="3429000"/>
            <a:ext cx="457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353" name="Line 17"/>
          <p:cNvSpPr>
            <a:spLocks noChangeShapeType="1"/>
          </p:cNvSpPr>
          <p:nvPr/>
        </p:nvSpPr>
        <p:spPr bwMode="auto">
          <a:xfrm flipH="1" flipV="1">
            <a:off x="4419600" y="3429000"/>
            <a:ext cx="228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 flipH="1" flipV="1">
            <a:off x="4724400" y="3429000"/>
            <a:ext cx="152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 flipH="1" flipV="1">
            <a:off x="4876800" y="3429000"/>
            <a:ext cx="76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285720" y="5643578"/>
            <a:ext cx="488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rtl="0"/>
            <a:r>
              <a:rPr lang="en-US" altLang="zh-CN" dirty="0">
                <a:ea typeface="宋体" pitchFamily="2" charset="-122"/>
              </a:rPr>
              <a:t>This particular gene lies on the reverse strand.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An Intron</a:t>
            </a:r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2438400"/>
            <a:ext cx="9144000" cy="1041400"/>
          </a:xfrm>
          <a:noFill/>
          <a:ln/>
        </p:spPr>
      </p:pic>
      <p:sp>
        <p:nvSpPr>
          <p:cNvPr id="17414" name="AutoShape 6"/>
          <p:cNvSpPr>
            <a:spLocks noChangeArrowheads="1"/>
          </p:cNvSpPr>
          <p:nvPr/>
        </p:nvSpPr>
        <p:spPr bwMode="auto">
          <a:xfrm>
            <a:off x="2000232" y="4143380"/>
            <a:ext cx="1676400" cy="381000"/>
          </a:xfrm>
          <a:prstGeom prst="wedgeRectCallout">
            <a:avLst>
              <a:gd name="adj1" fmla="val -42401"/>
              <a:gd name="adj2" fmla="val -24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rtl="0"/>
            <a:r>
              <a:rPr lang="en-US" altLang="zh-CN" dirty="0">
                <a:ea typeface="宋体" pitchFamily="2" charset="-122"/>
              </a:rPr>
              <a:t>3’ splice site</a:t>
            </a:r>
          </a:p>
        </p:txBody>
      </p:sp>
      <p:sp>
        <p:nvSpPr>
          <p:cNvPr id="17415" name="AutoShape 7"/>
          <p:cNvSpPr>
            <a:spLocks noChangeArrowheads="1"/>
          </p:cNvSpPr>
          <p:nvPr/>
        </p:nvSpPr>
        <p:spPr bwMode="auto">
          <a:xfrm>
            <a:off x="7239000" y="4191000"/>
            <a:ext cx="1676400" cy="381000"/>
          </a:xfrm>
          <a:prstGeom prst="wedgeRectCallout">
            <a:avLst>
              <a:gd name="adj1" fmla="val 48958"/>
              <a:gd name="adj2" fmla="val -240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rtl="0"/>
            <a:r>
              <a:rPr lang="en-US" altLang="zh-CN" dirty="0">
                <a:ea typeface="宋体" pitchFamily="2" charset="-122"/>
              </a:rPr>
              <a:t>5’ splice site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2270125" y="1179513"/>
            <a:ext cx="1981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rtl="0"/>
            <a:r>
              <a:rPr lang="en-US" altLang="zh-CN">
                <a:ea typeface="宋体" pitchFamily="2" charset="-122"/>
              </a:rPr>
              <a:t>revcomp(CT)=AG</a:t>
            </a: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6858000" y="1408113"/>
            <a:ext cx="1981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rtl="0"/>
            <a:r>
              <a:rPr lang="en-US" altLang="zh-CN">
                <a:ea typeface="宋体" pitchFamily="2" charset="-122"/>
              </a:rPr>
              <a:t>revcomp(AC)=GT</a:t>
            </a:r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 flipH="1">
            <a:off x="2286000" y="1524000"/>
            <a:ext cx="152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>
            <a:off x="7772400" y="1752600"/>
            <a:ext cx="990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21" name="Object 13"/>
          <p:cNvGraphicFramePr>
            <a:graphicFrameLocks noChangeAspect="1"/>
          </p:cNvGraphicFramePr>
          <p:nvPr/>
        </p:nvGraphicFramePr>
        <p:xfrm>
          <a:off x="3714744" y="3929066"/>
          <a:ext cx="3657600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Image" r:id="rId4" imgW="4800000" imgH="3441270" progId="">
                  <p:embed/>
                </p:oleObj>
              </mc:Choice>
              <mc:Fallback>
                <p:oleObj name="Image" r:id="rId4" imgW="4800000" imgH="344127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3929066"/>
                        <a:ext cx="3657600" cy="239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2743200" y="1447800"/>
            <a:ext cx="4419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FF9900"/>
                </a:solidFill>
                <a:ea typeface="宋体" pitchFamily="2" charset="-122"/>
              </a:rPr>
              <a:t>G</a:t>
            </a:r>
            <a:r>
              <a:rPr lang="en-US" altLang="zh-CN" sz="2800">
                <a:solidFill>
                  <a:srgbClr val="CC3300"/>
                </a:solidFill>
                <a:ea typeface="宋体" pitchFamily="2" charset="-122"/>
              </a:rPr>
              <a:t>T</a:t>
            </a:r>
            <a:r>
              <a:rPr lang="en-US" altLang="zh-CN" sz="2800">
                <a:ea typeface="宋体" pitchFamily="2" charset="-122"/>
              </a:rPr>
              <a:t>: signals </a:t>
            </a:r>
            <a:r>
              <a:rPr lang="en-US" altLang="zh-CN" sz="2800">
                <a:solidFill>
                  <a:srgbClr val="FF0000"/>
                </a:solidFill>
                <a:ea typeface="宋体" pitchFamily="2" charset="-122"/>
              </a:rPr>
              <a:t>start</a:t>
            </a:r>
            <a:r>
              <a:rPr lang="en-US" altLang="zh-CN" sz="2800">
                <a:ea typeface="宋体" pitchFamily="2" charset="-122"/>
              </a:rPr>
              <a:t> of intron</a:t>
            </a:r>
          </a:p>
          <a:p>
            <a:r>
              <a:rPr lang="en-US" altLang="zh-CN" sz="2800">
                <a:solidFill>
                  <a:srgbClr val="66FF33"/>
                </a:solidFill>
                <a:ea typeface="宋体" pitchFamily="2" charset="-122"/>
              </a:rPr>
              <a:t>A</a:t>
            </a:r>
            <a:r>
              <a:rPr lang="en-US" altLang="zh-CN" sz="2800">
                <a:solidFill>
                  <a:srgbClr val="FF9900"/>
                </a:solidFill>
                <a:ea typeface="宋体" pitchFamily="2" charset="-122"/>
              </a:rPr>
              <a:t>G</a:t>
            </a:r>
            <a:r>
              <a:rPr lang="en-US" altLang="zh-CN" sz="2800">
                <a:ea typeface="宋体" pitchFamily="2" charset="-122"/>
              </a:rPr>
              <a:t>: signals </a:t>
            </a:r>
            <a:r>
              <a:rPr lang="en-US" altLang="zh-CN" sz="2800">
                <a:solidFill>
                  <a:srgbClr val="FF0000"/>
                </a:solidFill>
                <a:ea typeface="宋体" pitchFamily="2" charset="-122"/>
              </a:rPr>
              <a:t>end</a:t>
            </a:r>
            <a:r>
              <a:rPr lang="en-US" altLang="zh-CN" sz="2800">
                <a:ea typeface="宋体" pitchFamily="2" charset="-122"/>
              </a:rPr>
              <a:t> of intron</a:t>
            </a:r>
            <a:endParaRPr lang="en-US" sz="2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Signals </a:t>
            </a:r>
            <a:r>
              <a:rPr lang="en-US" altLang="zh-CN" dirty="0" err="1">
                <a:ea typeface="宋体" pitchFamily="2" charset="-122"/>
              </a:rPr>
              <a:t>vs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Contents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altLang="zh-CN" sz="2800">
                <a:ea typeface="宋体" pitchFamily="2" charset="-122"/>
              </a:rPr>
              <a:t>In gene finding, a small pattern within the genomic DNA is referred to as a </a:t>
            </a:r>
            <a:r>
              <a:rPr lang="en-US" altLang="zh-CN" sz="2800">
                <a:solidFill>
                  <a:schemeClr val="hlink"/>
                </a:solidFill>
                <a:ea typeface="宋体" pitchFamily="2" charset="-122"/>
              </a:rPr>
              <a:t>signal</a:t>
            </a:r>
            <a:r>
              <a:rPr lang="en-US" altLang="zh-CN" sz="2800">
                <a:ea typeface="宋体" pitchFamily="2" charset="-122"/>
              </a:rPr>
              <a:t>, whereas a region of genomic DNA is a </a:t>
            </a:r>
            <a:r>
              <a:rPr lang="en-US" altLang="zh-CN" sz="2800">
                <a:solidFill>
                  <a:schemeClr val="hlink"/>
                </a:solidFill>
                <a:ea typeface="宋体" pitchFamily="2" charset="-122"/>
              </a:rPr>
              <a:t>content</a:t>
            </a:r>
            <a:r>
              <a:rPr lang="en-US" altLang="zh-CN" sz="2800">
                <a:ea typeface="宋体" pitchFamily="2" charset="-122"/>
              </a:rPr>
              <a:t>.</a:t>
            </a:r>
          </a:p>
          <a:p>
            <a:pPr algn="l" rtl="0"/>
            <a:r>
              <a:rPr lang="en-US" altLang="zh-CN" sz="2800">
                <a:ea typeface="宋体" pitchFamily="2" charset="-122"/>
              </a:rPr>
              <a:t>Examples of </a:t>
            </a:r>
            <a:r>
              <a:rPr lang="en-US" altLang="zh-CN" sz="2800">
                <a:solidFill>
                  <a:srgbClr val="0000CC"/>
                </a:solidFill>
                <a:ea typeface="宋体" pitchFamily="2" charset="-122"/>
              </a:rPr>
              <a:t>signals</a:t>
            </a:r>
            <a:r>
              <a:rPr lang="en-US" altLang="zh-CN" sz="2800">
                <a:ea typeface="宋体" pitchFamily="2" charset="-122"/>
              </a:rPr>
              <a:t>: splice sites, starts and ends of transcription or translation, branch points, transcription factor binding sites</a:t>
            </a:r>
          </a:p>
          <a:p>
            <a:pPr algn="l" rtl="0"/>
            <a:r>
              <a:rPr lang="en-US" altLang="zh-CN" sz="2800">
                <a:ea typeface="宋体" pitchFamily="2" charset="-122"/>
              </a:rPr>
              <a:t>Examples of </a:t>
            </a:r>
            <a:r>
              <a:rPr lang="en-US" altLang="zh-CN" sz="2800">
                <a:solidFill>
                  <a:srgbClr val="0000CC"/>
                </a:solidFill>
                <a:ea typeface="宋体" pitchFamily="2" charset="-122"/>
              </a:rPr>
              <a:t>contents</a:t>
            </a:r>
            <a:r>
              <a:rPr lang="en-US" altLang="zh-CN" sz="2800">
                <a:ea typeface="宋体" pitchFamily="2" charset="-122"/>
              </a:rPr>
              <a:t>: exons, introns, UTRs, promoter regions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Prior </a:t>
            </a:r>
            <a:r>
              <a:rPr lang="en-US" altLang="zh-CN" dirty="0" smtClean="0">
                <a:ea typeface="宋体" pitchFamily="2" charset="-122"/>
              </a:rPr>
              <a:t>Knowledge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lnSpc>
                <a:spcPct val="90000"/>
              </a:lnSpc>
            </a:pPr>
            <a:r>
              <a:rPr lang="en-US" altLang="zh-CN" sz="2800">
                <a:ea typeface="宋体" pitchFamily="2" charset="-122"/>
              </a:rPr>
              <a:t>The translated region must have a length that is a multiple of 3.</a:t>
            </a:r>
          </a:p>
          <a:p>
            <a:pPr algn="l" rtl="0">
              <a:lnSpc>
                <a:spcPct val="90000"/>
              </a:lnSpc>
            </a:pPr>
            <a:r>
              <a:rPr lang="en-US" altLang="zh-CN" sz="2800">
                <a:ea typeface="宋体" pitchFamily="2" charset="-122"/>
              </a:rPr>
              <a:t>Some codons are more common than others.</a:t>
            </a:r>
          </a:p>
          <a:p>
            <a:pPr algn="l" rtl="0">
              <a:lnSpc>
                <a:spcPct val="90000"/>
              </a:lnSpc>
            </a:pPr>
            <a:r>
              <a:rPr lang="en-US" altLang="zh-CN" sz="2800">
                <a:ea typeface="宋体" pitchFamily="2" charset="-122"/>
              </a:rPr>
              <a:t>Exons are usually shorter than introns.</a:t>
            </a:r>
          </a:p>
          <a:p>
            <a:pPr algn="l" rtl="0">
              <a:lnSpc>
                <a:spcPct val="90000"/>
              </a:lnSpc>
            </a:pPr>
            <a:r>
              <a:rPr lang="en-US" altLang="zh-CN" sz="2800">
                <a:ea typeface="宋体" pitchFamily="2" charset="-122"/>
              </a:rPr>
              <a:t>The translated region begins with a start signal and ends with a stop codon.</a:t>
            </a:r>
          </a:p>
          <a:p>
            <a:pPr algn="l" rtl="0">
              <a:lnSpc>
                <a:spcPct val="90000"/>
              </a:lnSpc>
            </a:pPr>
            <a:r>
              <a:rPr lang="en-US" altLang="zh-CN" sz="2800">
                <a:ea typeface="宋体" pitchFamily="2" charset="-122"/>
              </a:rPr>
              <a:t>5’ splice sites (</a:t>
            </a:r>
            <a:r>
              <a:rPr lang="en-US" altLang="zh-CN" sz="2800">
                <a:solidFill>
                  <a:srgbClr val="FF0000"/>
                </a:solidFill>
                <a:ea typeface="宋体" pitchFamily="2" charset="-122"/>
              </a:rPr>
              <a:t>exon to intron</a:t>
            </a:r>
            <a:r>
              <a:rPr lang="en-US" altLang="zh-CN" sz="2800">
                <a:ea typeface="宋体" pitchFamily="2" charset="-122"/>
              </a:rPr>
              <a:t>) are usually GT; </a:t>
            </a:r>
          </a:p>
          <a:p>
            <a:pPr algn="l" rtl="0">
              <a:lnSpc>
                <a:spcPct val="90000"/>
              </a:lnSpc>
            </a:pPr>
            <a:r>
              <a:rPr lang="en-US" altLang="zh-CN" sz="2800">
                <a:ea typeface="宋体" pitchFamily="2" charset="-122"/>
              </a:rPr>
              <a:t>3’ splice sites (</a:t>
            </a:r>
            <a:r>
              <a:rPr lang="en-US" altLang="zh-CN" sz="2800">
                <a:solidFill>
                  <a:srgbClr val="0000CC"/>
                </a:solidFill>
                <a:ea typeface="宋体" pitchFamily="2" charset="-122"/>
              </a:rPr>
              <a:t>intron to exon</a:t>
            </a:r>
            <a:r>
              <a:rPr lang="en-US" altLang="zh-CN" sz="2800">
                <a:ea typeface="宋体" pitchFamily="2" charset="-122"/>
              </a:rPr>
              <a:t>) are usually AG.</a:t>
            </a:r>
          </a:p>
          <a:p>
            <a:pPr algn="l" rtl="0">
              <a:lnSpc>
                <a:spcPct val="90000"/>
              </a:lnSpc>
            </a:pPr>
            <a:r>
              <a:rPr lang="en-US" altLang="zh-CN" sz="2800">
                <a:ea typeface="宋体" pitchFamily="2" charset="-122"/>
              </a:rPr>
              <a:t>The distribution of nucleotides and dinucleotides is usually different in introns and exons.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Prior </a:t>
            </a:r>
            <a:r>
              <a:rPr lang="en-US" altLang="zh-CN" dirty="0" smtClean="0">
                <a:ea typeface="宋体" pitchFamily="2" charset="-122"/>
              </a:rPr>
              <a:t>Knowledge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algn="l" rtl="0"/>
            <a:r>
              <a:rPr lang="en-US" altLang="zh-CN">
                <a:ea typeface="宋体" pitchFamily="2" charset="-122"/>
              </a:rPr>
              <a:t>We want to build a </a:t>
            </a:r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probabilistic model</a:t>
            </a:r>
            <a:r>
              <a:rPr lang="en-US" altLang="zh-CN">
                <a:ea typeface="宋体" pitchFamily="2" charset="-122"/>
              </a:rPr>
              <a:t> of a gene that incorporates our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prior knowledge</a:t>
            </a:r>
            <a:r>
              <a:rPr lang="en-US" altLang="zh-CN">
                <a:ea typeface="宋体" pitchFamily="2" charset="-122"/>
              </a:rPr>
              <a:t>.</a:t>
            </a:r>
          </a:p>
          <a:p>
            <a:pPr algn="l" rtl="0"/>
            <a:r>
              <a:rPr lang="en-US" altLang="zh-CN">
                <a:ea typeface="宋体" pitchFamily="2" charset="-122"/>
              </a:rPr>
              <a:t>E.g., the translated region must have a length that is a multiple of 3.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宋体" charset="-122"/>
              </a:rPr>
              <a:t>Prokaryotic Vs. Eukaryotic Gene Finding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5720" y="1428736"/>
            <a:ext cx="4495800" cy="4876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dirty="0">
                <a:ea typeface="宋体" charset="-122"/>
              </a:rPr>
              <a:t>Prokaryotes:</a:t>
            </a:r>
          </a:p>
          <a:p>
            <a:pPr>
              <a:buFontTx/>
              <a:buNone/>
            </a:pPr>
            <a:endParaRPr lang="en-US" altLang="zh-CN" sz="1000" dirty="0">
              <a:ea typeface="宋体" charset="-122"/>
            </a:endParaRPr>
          </a:p>
          <a:p>
            <a:r>
              <a:rPr lang="en-US" altLang="zh-CN" sz="2000" dirty="0">
                <a:ea typeface="宋体" charset="-122"/>
              </a:rPr>
              <a:t>small genomes 0.5 – 10</a:t>
            </a:r>
            <a:r>
              <a:rPr lang="en-US" altLang="zh-CN" sz="2000" dirty="0">
                <a:ea typeface="宋体" charset="-122"/>
                <a:cs typeface="Times New Roman" charset="0"/>
              </a:rPr>
              <a:t>·10</a:t>
            </a:r>
            <a:r>
              <a:rPr lang="en-US" altLang="zh-CN" sz="2000" baseline="30000" dirty="0">
                <a:ea typeface="宋体" charset="-122"/>
                <a:cs typeface="Times New Roman" charset="0"/>
              </a:rPr>
              <a:t>6</a:t>
            </a:r>
            <a:r>
              <a:rPr lang="en-US" altLang="zh-CN" sz="1000" dirty="0">
                <a:ea typeface="宋体" charset="-122"/>
                <a:cs typeface="Times New Roman" charset="0"/>
              </a:rPr>
              <a:t> </a:t>
            </a:r>
            <a:r>
              <a:rPr lang="en-US" altLang="zh-CN" sz="2000" dirty="0" err="1">
                <a:ea typeface="宋体" charset="-122"/>
                <a:cs typeface="Times New Roman" charset="0"/>
              </a:rPr>
              <a:t>bp</a:t>
            </a:r>
            <a:endParaRPr lang="en-US" altLang="zh-CN" sz="2000" dirty="0">
              <a:ea typeface="宋体" charset="-122"/>
              <a:cs typeface="Times New Roman" charset="0"/>
            </a:endParaRPr>
          </a:p>
          <a:p>
            <a:r>
              <a:rPr lang="en-US" altLang="zh-CN" sz="2000" dirty="0">
                <a:ea typeface="宋体" charset="-122"/>
                <a:cs typeface="Times New Roman" charset="0"/>
              </a:rPr>
              <a:t>high coding density (&gt;90%)</a:t>
            </a:r>
          </a:p>
          <a:p>
            <a:r>
              <a:rPr lang="en-US" altLang="zh-CN" sz="2000" dirty="0">
                <a:ea typeface="宋体" charset="-122"/>
                <a:cs typeface="Times New Roman" charset="0"/>
              </a:rPr>
              <a:t>no </a:t>
            </a:r>
            <a:r>
              <a:rPr lang="en-US" altLang="zh-CN" sz="2000" dirty="0" err="1">
                <a:ea typeface="宋体" charset="-122"/>
                <a:cs typeface="Times New Roman" charset="0"/>
              </a:rPr>
              <a:t>introns</a:t>
            </a:r>
            <a:endParaRPr lang="en-US" altLang="zh-CN" sz="2000" dirty="0">
              <a:ea typeface="宋体" charset="-122"/>
              <a:cs typeface="Times New Roman" charset="0"/>
            </a:endParaRPr>
          </a:p>
          <a:p>
            <a:pPr>
              <a:buFontTx/>
              <a:buNone/>
            </a:pPr>
            <a:endParaRPr lang="en-US" altLang="zh-CN" sz="2000" dirty="0">
              <a:ea typeface="宋体" charset="-122"/>
            </a:endParaRPr>
          </a:p>
          <a:p>
            <a:pPr>
              <a:buFontTx/>
              <a:buChar char="–"/>
            </a:pPr>
            <a:r>
              <a:rPr lang="en-US" altLang="zh-CN" sz="2000" dirty="0">
                <a:ea typeface="宋体" charset="-122"/>
              </a:rPr>
              <a:t>Gene identification relatively easy, with success rate ~ 99%</a:t>
            </a:r>
          </a:p>
          <a:p>
            <a:pPr>
              <a:buFontTx/>
              <a:buNone/>
            </a:pPr>
            <a:endParaRPr lang="en-US" altLang="zh-CN" sz="1800" dirty="0">
              <a:ea typeface="宋体" charset="-122"/>
            </a:endParaRPr>
          </a:p>
          <a:p>
            <a:pPr>
              <a:buFontTx/>
              <a:buNone/>
            </a:pPr>
            <a:r>
              <a:rPr lang="en-US" altLang="zh-CN" sz="2000" b="1" dirty="0">
                <a:ea typeface="宋体" charset="-122"/>
              </a:rPr>
              <a:t>Problems:</a:t>
            </a:r>
          </a:p>
          <a:p>
            <a:pPr>
              <a:buFontTx/>
              <a:buNone/>
            </a:pPr>
            <a:endParaRPr lang="en-US" altLang="zh-CN" sz="1000" b="1" dirty="0">
              <a:ea typeface="宋体" charset="-122"/>
            </a:endParaRPr>
          </a:p>
          <a:p>
            <a:r>
              <a:rPr lang="en-US" altLang="zh-CN" sz="2000" dirty="0">
                <a:ea typeface="宋体" charset="-122"/>
              </a:rPr>
              <a:t>overlapping ORFs</a:t>
            </a:r>
          </a:p>
          <a:p>
            <a:r>
              <a:rPr lang="en-US" altLang="zh-CN" sz="2000" dirty="0">
                <a:ea typeface="宋体" charset="-122"/>
              </a:rPr>
              <a:t>short genes</a:t>
            </a:r>
          </a:p>
          <a:p>
            <a:r>
              <a:rPr lang="en-US" altLang="zh-CN" sz="2000" dirty="0">
                <a:ea typeface="宋体" charset="-122"/>
              </a:rPr>
              <a:t>finding TSS and promoters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357686" y="1500174"/>
            <a:ext cx="4572000" cy="4876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dirty="0">
                <a:ea typeface="宋体" charset="-122"/>
              </a:rPr>
              <a:t>Eukaryotes:</a:t>
            </a:r>
          </a:p>
          <a:p>
            <a:pPr>
              <a:buFontTx/>
              <a:buNone/>
            </a:pPr>
            <a:endParaRPr lang="en-US" altLang="zh-CN" sz="1000" dirty="0">
              <a:solidFill>
                <a:srgbClr val="00FFFF"/>
              </a:solidFill>
              <a:ea typeface="宋体" charset="-122"/>
            </a:endParaRPr>
          </a:p>
          <a:p>
            <a:r>
              <a:rPr lang="en-US" altLang="zh-CN" sz="2000" dirty="0">
                <a:ea typeface="宋体" charset="-122"/>
              </a:rPr>
              <a:t>large genomes 10</a:t>
            </a:r>
            <a:r>
              <a:rPr lang="en-US" altLang="zh-CN" sz="2000" baseline="30000" dirty="0">
                <a:ea typeface="宋体" charset="-122"/>
              </a:rPr>
              <a:t>7</a:t>
            </a:r>
            <a:r>
              <a:rPr lang="en-US" altLang="zh-CN" sz="2000" dirty="0">
                <a:ea typeface="宋体" charset="-122"/>
              </a:rPr>
              <a:t> – 10</a:t>
            </a:r>
            <a:r>
              <a:rPr lang="en-US" altLang="zh-CN" sz="2000" baseline="30000" dirty="0">
                <a:ea typeface="宋体" charset="-122"/>
              </a:rPr>
              <a:t>10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en-US" altLang="zh-CN" sz="2000" dirty="0" err="1">
                <a:ea typeface="宋体" charset="-122"/>
              </a:rPr>
              <a:t>bp</a:t>
            </a:r>
            <a:endParaRPr lang="en-US" altLang="zh-CN" sz="2000" dirty="0">
              <a:ea typeface="宋体" charset="-122"/>
            </a:endParaRPr>
          </a:p>
          <a:p>
            <a:r>
              <a:rPr lang="en-US" altLang="zh-CN" sz="2000" dirty="0">
                <a:ea typeface="宋体" charset="-122"/>
              </a:rPr>
              <a:t>low coding density (&lt;50%)</a:t>
            </a:r>
          </a:p>
          <a:p>
            <a:r>
              <a:rPr lang="en-US" altLang="zh-CN" sz="2000" dirty="0" err="1">
                <a:ea typeface="宋体" charset="-122"/>
              </a:rPr>
              <a:t>intron</a:t>
            </a:r>
            <a:r>
              <a:rPr lang="en-US" altLang="zh-CN" sz="2000" dirty="0">
                <a:ea typeface="宋体" charset="-122"/>
              </a:rPr>
              <a:t>/</a:t>
            </a:r>
            <a:r>
              <a:rPr lang="en-US" altLang="zh-CN" sz="2000" dirty="0" err="1">
                <a:ea typeface="宋体" charset="-122"/>
              </a:rPr>
              <a:t>exon</a:t>
            </a:r>
            <a:r>
              <a:rPr lang="en-US" altLang="zh-CN" sz="2000" dirty="0">
                <a:ea typeface="宋体" charset="-122"/>
              </a:rPr>
              <a:t> structure</a:t>
            </a:r>
          </a:p>
          <a:p>
            <a:pPr>
              <a:buFontTx/>
              <a:buNone/>
            </a:pPr>
            <a:endParaRPr lang="en-US" altLang="zh-CN" sz="2000" dirty="0">
              <a:ea typeface="宋体" charset="-122"/>
            </a:endParaRPr>
          </a:p>
          <a:p>
            <a:pPr>
              <a:buFontTx/>
              <a:buChar char="–"/>
            </a:pPr>
            <a:r>
              <a:rPr lang="en-US" altLang="zh-CN" sz="2000" dirty="0">
                <a:ea typeface="宋体" charset="-122"/>
              </a:rPr>
              <a:t>Gene identification a complex problem, gene level accuracy ~50%</a:t>
            </a:r>
          </a:p>
          <a:p>
            <a:pPr>
              <a:buFontTx/>
              <a:buNone/>
            </a:pPr>
            <a:endParaRPr lang="en-US" altLang="zh-CN" sz="2000" dirty="0">
              <a:ea typeface="宋体" charset="-122"/>
            </a:endParaRPr>
          </a:p>
          <a:p>
            <a:pPr>
              <a:buFontTx/>
              <a:buNone/>
            </a:pPr>
            <a:r>
              <a:rPr lang="en-US" altLang="zh-CN" sz="2000" b="1" dirty="0">
                <a:ea typeface="宋体" charset="-122"/>
              </a:rPr>
              <a:t>Problems:</a:t>
            </a:r>
          </a:p>
          <a:p>
            <a:r>
              <a:rPr lang="en-US" altLang="zh-CN" sz="2000" dirty="0">
                <a:ea typeface="宋体" charset="-122"/>
              </a:rPr>
              <a:t>many</a:t>
            </a:r>
          </a:p>
        </p:txBody>
      </p:sp>
      <p:sp>
        <p:nvSpPr>
          <p:cNvPr id="15365" name="AutoShape 5"/>
          <p:cNvSpPr>
            <a:spLocks noChangeArrowheads="1"/>
          </p:cNvSpPr>
          <p:nvPr/>
        </p:nvSpPr>
        <p:spPr bwMode="auto">
          <a:xfrm>
            <a:off x="2133600" y="3200400"/>
            <a:ext cx="1524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6" name="AutoShape 6"/>
          <p:cNvSpPr>
            <a:spLocks noChangeArrowheads="1"/>
          </p:cNvSpPr>
          <p:nvPr/>
        </p:nvSpPr>
        <p:spPr bwMode="auto">
          <a:xfrm>
            <a:off x="6629400" y="3200400"/>
            <a:ext cx="1524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HMMs and Gene Structure</a:t>
            </a:r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85720" y="1295400"/>
            <a:ext cx="8501122" cy="5029200"/>
          </a:xfrm>
        </p:spPr>
        <p:txBody>
          <a:bodyPr/>
          <a:lstStyle/>
          <a:p>
            <a:r>
              <a:rPr lang="en-US" altLang="zh-CN" sz="2000" dirty="0">
                <a:ea typeface="宋体" charset="-122"/>
              </a:rPr>
              <a:t>Nucleotides </a:t>
            </a:r>
            <a:r>
              <a:rPr lang="en-US" altLang="zh-CN" sz="2000" i="1" dirty="0">
                <a:ea typeface="宋体" charset="-122"/>
              </a:rPr>
              <a:t>{A,C,G,T}</a:t>
            </a:r>
            <a:r>
              <a:rPr lang="en-US" altLang="zh-CN" sz="2000" dirty="0">
                <a:ea typeface="宋体" charset="-122"/>
              </a:rPr>
              <a:t> are the observables</a:t>
            </a:r>
          </a:p>
          <a:p>
            <a:pPr>
              <a:buFontTx/>
              <a:buNone/>
            </a:pPr>
            <a:endParaRPr lang="en-US" altLang="zh-CN" sz="800" dirty="0">
              <a:ea typeface="宋体" charset="-122"/>
            </a:endParaRPr>
          </a:p>
          <a:p>
            <a:r>
              <a:rPr lang="en-US" altLang="zh-CN" sz="2000" dirty="0">
                <a:ea typeface="宋体" charset="-122"/>
              </a:rPr>
              <a:t>Different states generates generate nucleotides at different frequencies</a:t>
            </a:r>
          </a:p>
          <a:p>
            <a:pPr>
              <a:buFontTx/>
              <a:buNone/>
            </a:pPr>
            <a:endParaRPr lang="en-US" altLang="zh-CN" sz="800" dirty="0">
              <a:ea typeface="宋体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ea typeface="宋体" charset="-122"/>
              </a:rPr>
              <a:t>	A simple HMM for </a:t>
            </a:r>
            <a:r>
              <a:rPr lang="en-US" altLang="zh-CN" sz="2000" dirty="0" err="1">
                <a:ea typeface="宋体" charset="-122"/>
              </a:rPr>
              <a:t>unspliced</a:t>
            </a:r>
            <a:r>
              <a:rPr lang="en-US" altLang="zh-CN" sz="2000" dirty="0">
                <a:ea typeface="宋体" charset="-122"/>
              </a:rPr>
              <a:t> genes:</a:t>
            </a:r>
          </a:p>
          <a:p>
            <a:pPr>
              <a:buFontTx/>
              <a:buNone/>
            </a:pPr>
            <a:endParaRPr lang="en-US" altLang="zh-CN" sz="2000" dirty="0">
              <a:ea typeface="宋体" charset="-122"/>
            </a:endParaRPr>
          </a:p>
          <a:p>
            <a:pPr>
              <a:buFontTx/>
              <a:buNone/>
            </a:pPr>
            <a:endParaRPr lang="en-US" altLang="zh-CN" sz="2000" dirty="0">
              <a:ea typeface="宋体" charset="-122"/>
            </a:endParaRPr>
          </a:p>
          <a:p>
            <a:pPr>
              <a:buFontTx/>
              <a:buNone/>
            </a:pPr>
            <a:endParaRPr lang="en-US" altLang="zh-CN" sz="2000" dirty="0">
              <a:ea typeface="宋体" charset="-122"/>
            </a:endParaRPr>
          </a:p>
          <a:p>
            <a:pPr>
              <a:buFontTx/>
              <a:buNone/>
            </a:pPr>
            <a:endParaRPr lang="en-US" altLang="zh-CN" sz="2000" dirty="0">
              <a:ea typeface="宋体" charset="-122"/>
            </a:endParaRPr>
          </a:p>
          <a:p>
            <a:pPr>
              <a:buFontTx/>
              <a:buNone/>
            </a:pPr>
            <a:endParaRPr lang="en-US" altLang="zh-CN" sz="2000" dirty="0">
              <a:ea typeface="宋体" charset="-122"/>
            </a:endParaRPr>
          </a:p>
          <a:p>
            <a:pPr>
              <a:buFontTx/>
              <a:buNone/>
            </a:pPr>
            <a:endParaRPr lang="en-US" altLang="zh-CN" sz="2000" dirty="0" smtClean="0">
              <a:ea typeface="宋体" charset="-122"/>
            </a:endParaRPr>
          </a:p>
          <a:p>
            <a:pPr>
              <a:buFontTx/>
              <a:buNone/>
            </a:pPr>
            <a:r>
              <a:rPr lang="en-US" altLang="zh-CN" sz="2000" dirty="0" smtClean="0">
                <a:solidFill>
                  <a:srgbClr val="00FFFF"/>
                </a:solidFill>
                <a:ea typeface="宋体" charset="-122"/>
              </a:rPr>
              <a:t>	AAAGC</a:t>
            </a:r>
            <a:r>
              <a:rPr lang="en-US" altLang="zh-CN" sz="2000" dirty="0" smtClean="0">
                <a:ea typeface="宋体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ea typeface="宋体" charset="-122"/>
              </a:rPr>
              <a:t>ATG</a:t>
            </a:r>
            <a:r>
              <a:rPr lang="en-US" altLang="zh-CN" sz="2000" dirty="0" smtClean="0">
                <a:ea typeface="宋体" charset="-122"/>
              </a:rPr>
              <a:t> </a:t>
            </a:r>
            <a:r>
              <a:rPr lang="en-US" altLang="zh-CN" sz="2000" dirty="0" smtClean="0">
                <a:solidFill>
                  <a:srgbClr val="66FF33"/>
                </a:solidFill>
                <a:ea typeface="宋体" charset="-122"/>
              </a:rPr>
              <a:t>CAT TTA ACG AGA GCA CAA GGG CTC</a:t>
            </a:r>
            <a:r>
              <a:rPr lang="en-US" altLang="zh-CN" sz="2000" dirty="0" smtClean="0">
                <a:ea typeface="宋体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ea typeface="宋体" charset="-122"/>
              </a:rPr>
              <a:t>TAA</a:t>
            </a:r>
            <a:r>
              <a:rPr lang="en-US" altLang="zh-CN" sz="2000" dirty="0" smtClean="0">
                <a:ea typeface="宋体" charset="-122"/>
              </a:rPr>
              <a:t> </a:t>
            </a:r>
            <a:r>
              <a:rPr lang="en-US" altLang="zh-CN" sz="2000" dirty="0" smtClean="0">
                <a:solidFill>
                  <a:srgbClr val="00FFFF"/>
                </a:solidFill>
                <a:ea typeface="宋体" charset="-122"/>
              </a:rPr>
              <a:t>TGCCG</a:t>
            </a:r>
          </a:p>
          <a:p>
            <a:r>
              <a:rPr lang="en-US" altLang="zh-CN" sz="2000" dirty="0" smtClean="0">
                <a:ea typeface="宋体" charset="-122"/>
              </a:rPr>
              <a:t>The </a:t>
            </a:r>
            <a:r>
              <a:rPr lang="en-US" altLang="zh-CN" sz="2000" dirty="0">
                <a:ea typeface="宋体" charset="-122"/>
              </a:rPr>
              <a:t>sequence of states is an annotation of the generated string – each nucleotide is generated in </a:t>
            </a:r>
            <a:r>
              <a:rPr lang="en-US" altLang="zh-CN" sz="2000" dirty="0" err="1">
                <a:solidFill>
                  <a:srgbClr val="00FFFF"/>
                </a:solidFill>
                <a:ea typeface="宋体" charset="-122"/>
              </a:rPr>
              <a:t>intergenic</a:t>
            </a:r>
            <a:r>
              <a:rPr lang="en-US" altLang="zh-CN" sz="2000" dirty="0">
                <a:ea typeface="宋体" charset="-122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start/stop</a:t>
            </a:r>
            <a:r>
              <a:rPr lang="en-US" altLang="zh-CN" sz="2000" dirty="0">
                <a:ea typeface="宋体" charset="-122"/>
              </a:rPr>
              <a:t>, </a:t>
            </a:r>
            <a:r>
              <a:rPr lang="en-US" altLang="zh-CN" sz="2000" dirty="0">
                <a:solidFill>
                  <a:srgbClr val="66FF33"/>
                </a:solidFill>
                <a:ea typeface="宋体" charset="-122"/>
              </a:rPr>
              <a:t>coding</a:t>
            </a:r>
            <a:r>
              <a:rPr lang="en-US" altLang="zh-CN" sz="2000" dirty="0">
                <a:ea typeface="宋体" charset="-122"/>
              </a:rPr>
              <a:t> state</a:t>
            </a:r>
          </a:p>
        </p:txBody>
      </p:sp>
      <p:pic>
        <p:nvPicPr>
          <p:cNvPr id="56326" name="Picture 6" descr="A:\pic18.pc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2857496"/>
            <a:ext cx="6172200" cy="2028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charset="-122"/>
              </a:rPr>
              <a:t>Examples of Gene </a:t>
            </a:r>
            <a:r>
              <a:rPr lang="en-US" altLang="zh-CN" dirty="0" smtClean="0">
                <a:ea typeface="宋体" charset="-122"/>
              </a:rPr>
              <a:t>Finders Using HMM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839200" cy="4953000"/>
          </a:xfrm>
        </p:spPr>
        <p:txBody>
          <a:bodyPr/>
          <a:lstStyle/>
          <a:p>
            <a:pPr>
              <a:buFontTx/>
              <a:buNone/>
            </a:pPr>
            <a:endParaRPr lang="en-CA" sz="1000" dirty="0"/>
          </a:p>
          <a:p>
            <a:r>
              <a:rPr lang="en-CA" sz="2000" dirty="0" err="1">
                <a:solidFill>
                  <a:srgbClr val="0070C0"/>
                </a:solidFill>
              </a:rPr>
              <a:t>GeneMark</a:t>
            </a:r>
            <a:r>
              <a:rPr lang="en-CA" sz="2000" dirty="0"/>
              <a:t> – HMMs enhanced with ribosomal binding site recognition</a:t>
            </a:r>
          </a:p>
          <a:p>
            <a:endParaRPr lang="en-CA" sz="1000" dirty="0"/>
          </a:p>
          <a:p>
            <a:r>
              <a:rPr lang="en-CA" sz="2000" dirty="0">
                <a:solidFill>
                  <a:srgbClr val="0070C0"/>
                </a:solidFill>
              </a:rPr>
              <a:t>Genie</a:t>
            </a:r>
            <a:r>
              <a:rPr lang="en-CA" sz="2000" dirty="0"/>
              <a:t> – neural networks for splicing, HMMs for coding sensors, overall structure modeled by HMM</a:t>
            </a:r>
          </a:p>
          <a:p>
            <a:endParaRPr lang="en-CA" sz="1000" dirty="0"/>
          </a:p>
          <a:p>
            <a:r>
              <a:rPr lang="en-CA" sz="2000" dirty="0" err="1">
                <a:solidFill>
                  <a:srgbClr val="0070C0"/>
                </a:solidFill>
              </a:rPr>
              <a:t>Genscan</a:t>
            </a:r>
            <a:r>
              <a:rPr lang="en-CA" sz="2000" dirty="0"/>
              <a:t> – </a:t>
            </a:r>
            <a:r>
              <a:rPr lang="en-CA" sz="2000" dirty="0" smtClean="0"/>
              <a:t>Weight Matrix, Weight Array </a:t>
            </a:r>
            <a:r>
              <a:rPr lang="en-CA" sz="2000" dirty="0"/>
              <a:t>and decision trees as signal sensors, HMMs for content sensors, overall HMM</a:t>
            </a:r>
          </a:p>
          <a:p>
            <a:endParaRPr lang="en-CA" sz="1000" dirty="0"/>
          </a:p>
          <a:p>
            <a:r>
              <a:rPr lang="en-CA" sz="2000" dirty="0" err="1">
                <a:solidFill>
                  <a:srgbClr val="0070C0"/>
                </a:solidFill>
              </a:rPr>
              <a:t>HMMgene</a:t>
            </a:r>
            <a:r>
              <a:rPr lang="en-CA" sz="2000" dirty="0"/>
              <a:t> – HMM trained using conditional maximum likelihood</a:t>
            </a:r>
          </a:p>
          <a:p>
            <a:endParaRPr lang="en-CA" sz="1000" dirty="0"/>
          </a:p>
          <a:p>
            <a:r>
              <a:rPr lang="en-CA" sz="2000" dirty="0">
                <a:solidFill>
                  <a:srgbClr val="0070C0"/>
                </a:solidFill>
              </a:rPr>
              <a:t>Morgan</a:t>
            </a:r>
            <a:r>
              <a:rPr lang="en-CA" sz="2000" dirty="0"/>
              <a:t> – decision trees for </a:t>
            </a:r>
            <a:r>
              <a:rPr lang="en-CA" sz="2000" dirty="0" err="1"/>
              <a:t>exon</a:t>
            </a:r>
            <a:r>
              <a:rPr lang="en-CA" sz="2000" dirty="0"/>
              <a:t> classification, also Markov </a:t>
            </a:r>
            <a:r>
              <a:rPr lang="en-CA" sz="2000" dirty="0" smtClean="0"/>
              <a:t>Models</a:t>
            </a:r>
          </a:p>
          <a:p>
            <a:endParaRPr lang="en-CA" sz="2000" dirty="0" smtClean="0"/>
          </a:p>
          <a:p>
            <a:r>
              <a:rPr lang="en-GB" sz="2000" dirty="0" smtClean="0">
                <a:solidFill>
                  <a:srgbClr val="0070C0"/>
                </a:solidFill>
              </a:rPr>
              <a:t>VEIL</a:t>
            </a:r>
            <a:r>
              <a:rPr lang="en-CA" sz="2000" dirty="0" smtClean="0">
                <a:solidFill>
                  <a:srgbClr val="0070C0"/>
                </a:solidFill>
              </a:rPr>
              <a:t> </a:t>
            </a:r>
            <a:r>
              <a:rPr lang="en-CA" sz="2000" dirty="0" smtClean="0"/>
              <a:t>–</a:t>
            </a:r>
            <a:r>
              <a:rPr lang="en-GB" sz="2000" dirty="0" smtClean="0">
                <a:solidFill>
                  <a:srgbClr val="006600"/>
                </a:solidFill>
              </a:rPr>
              <a:t> </a:t>
            </a:r>
            <a:r>
              <a:rPr lang="en-GB" sz="2000" dirty="0" smtClean="0"/>
              <a:t>sub-HMMs each to describe a different bit of the sequence, overall HMM</a:t>
            </a:r>
            <a:endParaRPr lang="en-CA" sz="2000" dirty="0"/>
          </a:p>
          <a:p>
            <a:pPr>
              <a:buFontTx/>
              <a:buNone/>
            </a:pPr>
            <a:endParaRPr lang="en-CA" sz="1000" dirty="0"/>
          </a:p>
          <a:p>
            <a:pPr>
              <a:buFontTx/>
              <a:buNone/>
            </a:pPr>
            <a:endParaRPr lang="en-US" altLang="zh-CN" sz="2000" dirty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81000"/>
            <a:ext cx="8424862" cy="1143000"/>
          </a:xfrm>
        </p:spPr>
        <p:txBody>
          <a:bodyPr/>
          <a:lstStyle/>
          <a:p>
            <a:r>
              <a:rPr lang="en-GB" sz="4000" dirty="0">
                <a:solidFill>
                  <a:srgbClr val="003300"/>
                </a:solidFill>
              </a:rPr>
              <a:t>EXAMPLE: </a:t>
            </a:r>
            <a:r>
              <a:rPr lang="en-GB" sz="4000" dirty="0" smtClean="0">
                <a:solidFill>
                  <a:srgbClr val="003300"/>
                </a:solidFill>
              </a:rPr>
              <a:t>Finding Genes </a:t>
            </a:r>
            <a:r>
              <a:rPr lang="en-GB" sz="4000" dirty="0">
                <a:solidFill>
                  <a:srgbClr val="003300"/>
                </a:solidFill>
              </a:rPr>
              <a:t>with </a:t>
            </a:r>
            <a:r>
              <a:rPr lang="en-GB" sz="4000" dirty="0">
                <a:solidFill>
                  <a:srgbClr val="003300"/>
                </a:solidFill>
                <a:latin typeface="Arial Black" pitchFamily="34" charset="0"/>
              </a:rPr>
              <a:t>VEIL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/>
              <a:t>The </a:t>
            </a:r>
            <a:r>
              <a:rPr lang="en-GB" sz="2400" b="1" dirty="0" err="1"/>
              <a:t>Viterbi</a:t>
            </a:r>
            <a:r>
              <a:rPr lang="en-GB" sz="2400" b="1" dirty="0"/>
              <a:t> </a:t>
            </a:r>
            <a:r>
              <a:rPr lang="en-GB" sz="2400" b="1" dirty="0" err="1"/>
              <a:t>Exon-Intron</a:t>
            </a:r>
            <a:r>
              <a:rPr lang="en-GB" sz="2400" b="1" dirty="0"/>
              <a:t> Locator</a:t>
            </a:r>
            <a:r>
              <a:rPr lang="en-GB" sz="2400" dirty="0"/>
              <a:t> (</a:t>
            </a:r>
            <a:r>
              <a:rPr lang="en-GB" sz="2400" b="1" dirty="0"/>
              <a:t>VEIL</a:t>
            </a:r>
            <a:r>
              <a:rPr lang="en-GB" sz="2400" dirty="0"/>
              <a:t>) was developed by John Henderson, Steven </a:t>
            </a:r>
            <a:r>
              <a:rPr lang="en-GB" sz="2400" dirty="0" err="1"/>
              <a:t>Salzberg</a:t>
            </a:r>
            <a:r>
              <a:rPr lang="en-GB" sz="2400" dirty="0"/>
              <a:t>, and Ken </a:t>
            </a:r>
            <a:r>
              <a:rPr lang="en-GB" sz="2400" dirty="0" err="1"/>
              <a:t>Fasman</a:t>
            </a:r>
            <a:r>
              <a:rPr lang="en-GB" sz="2400" dirty="0"/>
              <a:t> at Johns Hopkins University. 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Gene finder with a modular structure: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Uses a HMM which is made up of sub-HMMs each to describe a different bit of the sequence: upstream </a:t>
            </a:r>
            <a:r>
              <a:rPr lang="en-GB" sz="2400" dirty="0" err="1"/>
              <a:t>noncoding</a:t>
            </a:r>
            <a:r>
              <a:rPr lang="en-GB" sz="2400" dirty="0"/>
              <a:t> DNA, </a:t>
            </a:r>
            <a:r>
              <a:rPr lang="en-GB" sz="2400" dirty="0" err="1"/>
              <a:t>exon</a:t>
            </a:r>
            <a:r>
              <a:rPr lang="en-GB" sz="2400" dirty="0"/>
              <a:t>, </a:t>
            </a:r>
            <a:r>
              <a:rPr lang="en-GB" sz="2400" dirty="0" err="1"/>
              <a:t>intron</a:t>
            </a:r>
            <a:r>
              <a:rPr lang="en-GB" sz="2400" dirty="0"/>
              <a:t>, …</a:t>
            </a:r>
          </a:p>
          <a:p>
            <a:pPr>
              <a:lnSpc>
                <a:spcPct val="90000"/>
              </a:lnSpc>
            </a:pPr>
            <a:r>
              <a:rPr lang="en-GB" sz="2400" dirty="0" smtClean="0"/>
              <a:t>Uses </a:t>
            </a:r>
            <a:r>
              <a:rPr lang="en-GB" sz="2400" dirty="0"/>
              <a:t>biological knowledge to “hardwire” part of HMM, </a:t>
            </a:r>
            <a:r>
              <a:rPr lang="en-GB" sz="2400" dirty="0" err="1"/>
              <a:t>eg</a:t>
            </a:r>
            <a:r>
              <a:rPr lang="en-GB" sz="2400" dirty="0"/>
              <a:t>. start + stop </a:t>
            </a:r>
            <a:r>
              <a:rPr lang="en-GB" sz="2400" dirty="0" err="1"/>
              <a:t>codons</a:t>
            </a:r>
            <a:r>
              <a:rPr lang="en-GB" sz="2400" dirty="0"/>
              <a:t>, splice sites.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问题的特征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每一步活动只与当前处在什么“状态”有关，与过去的“状态”没有关系。</a:t>
            </a:r>
          </a:p>
          <a:p>
            <a:pPr eaLnBrk="1" hangingPunct="1"/>
            <a:endParaRPr lang="zh-CN" altLang="en-US" sz="2800" smtClean="0"/>
          </a:p>
          <a:p>
            <a:pPr eaLnBrk="1" hangingPunct="1"/>
            <a:r>
              <a:rPr lang="zh-CN" altLang="en-US" sz="2800" smtClean="0"/>
              <a:t>矩阵</a:t>
            </a:r>
            <a:r>
              <a:rPr lang="en-US" altLang="zh-CN" sz="2800" smtClean="0"/>
              <a:t>P</a:t>
            </a:r>
            <a:r>
              <a:rPr lang="zh-CN" altLang="en-US" sz="2800" smtClean="0"/>
              <a:t>特殊性：每行和为</a:t>
            </a:r>
            <a:r>
              <a:rPr lang="en-US" altLang="zh-CN" sz="2800" smtClean="0"/>
              <a:t>1</a:t>
            </a:r>
            <a:r>
              <a:rPr lang="zh-CN" altLang="en-US" sz="2800" smtClean="0"/>
              <a:t>，表示下一个时刻的状态必须在</a:t>
            </a:r>
            <a:r>
              <a:rPr lang="en-US" altLang="zh-CN" sz="2800" smtClean="0"/>
              <a:t>A</a:t>
            </a:r>
            <a:r>
              <a:rPr lang="zh-CN" altLang="en-US" sz="2800" smtClean="0"/>
              <a:t>、</a:t>
            </a:r>
            <a:r>
              <a:rPr lang="en-US" altLang="zh-CN" sz="2800" smtClean="0"/>
              <a:t>B</a:t>
            </a:r>
            <a:r>
              <a:rPr lang="zh-CN" altLang="en-US" sz="2800" smtClean="0"/>
              <a:t>、</a:t>
            </a:r>
            <a:r>
              <a:rPr lang="en-US" altLang="zh-CN" sz="2800" smtClean="0"/>
              <a:t>C</a:t>
            </a:r>
            <a:r>
              <a:rPr lang="zh-CN" altLang="en-US" sz="2800" smtClean="0"/>
              <a:t>中之一。</a:t>
            </a:r>
          </a:p>
          <a:p>
            <a:pPr eaLnBrk="1" hangingPunct="1"/>
            <a:endParaRPr lang="zh-CN" altLang="en-US" sz="2800" smtClean="0"/>
          </a:p>
          <a:p>
            <a:pPr eaLnBrk="1" hangingPunct="1"/>
            <a:r>
              <a:rPr lang="zh-CN" altLang="en-US" sz="2800" smtClean="0"/>
              <a:t>马尔可夫链模型，简称马氏链。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3300"/>
                </a:solidFill>
              </a:rPr>
              <a:t>The </a:t>
            </a:r>
            <a:r>
              <a:rPr lang="en-GB" dirty="0" smtClean="0">
                <a:solidFill>
                  <a:srgbClr val="003300"/>
                </a:solidFill>
              </a:rPr>
              <a:t>Overall </a:t>
            </a:r>
            <a:r>
              <a:rPr lang="en-US" altLang="zh-CN" dirty="0" smtClean="0">
                <a:solidFill>
                  <a:srgbClr val="003300"/>
                </a:solidFill>
              </a:rPr>
              <a:t>M</a:t>
            </a:r>
            <a:r>
              <a:rPr lang="en-GB" dirty="0" err="1" smtClean="0">
                <a:solidFill>
                  <a:srgbClr val="003300"/>
                </a:solidFill>
              </a:rPr>
              <a:t>odel</a:t>
            </a:r>
            <a:r>
              <a:rPr lang="en-GB" dirty="0" smtClean="0">
                <a:solidFill>
                  <a:srgbClr val="003300"/>
                </a:solidFill>
              </a:rPr>
              <a:t> of </a:t>
            </a:r>
            <a:r>
              <a:rPr lang="en-GB" altLang="zh-CN" dirty="0">
                <a:solidFill>
                  <a:srgbClr val="003300"/>
                </a:solidFill>
                <a:latin typeface="Arial Black" pitchFamily="34" charset="0"/>
              </a:rPr>
              <a:t>VEIL</a:t>
            </a:r>
            <a:endParaRPr lang="en-GB" dirty="0">
              <a:solidFill>
                <a:srgbClr val="003300"/>
              </a:solidFill>
            </a:endParaRPr>
          </a:p>
        </p:txBody>
      </p:sp>
      <p:sp>
        <p:nvSpPr>
          <p:cNvPr id="337923" name="AutoShape 3"/>
          <p:cNvSpPr>
            <a:spLocks noChangeArrowheads="1"/>
          </p:cNvSpPr>
          <p:nvPr/>
        </p:nvSpPr>
        <p:spPr bwMode="auto">
          <a:xfrm>
            <a:off x="685800" y="2133600"/>
            <a:ext cx="1447800" cy="7620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24" name="AutoShape 4"/>
          <p:cNvSpPr>
            <a:spLocks noChangeArrowheads="1"/>
          </p:cNvSpPr>
          <p:nvPr/>
        </p:nvSpPr>
        <p:spPr bwMode="auto">
          <a:xfrm>
            <a:off x="3962400" y="2133600"/>
            <a:ext cx="1447800" cy="7620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25" name="AutoShape 5"/>
          <p:cNvSpPr>
            <a:spLocks noChangeArrowheads="1"/>
          </p:cNvSpPr>
          <p:nvPr/>
        </p:nvSpPr>
        <p:spPr bwMode="auto">
          <a:xfrm>
            <a:off x="5562600" y="2133600"/>
            <a:ext cx="1447800" cy="7620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26" name="AutoShape 6"/>
          <p:cNvSpPr>
            <a:spLocks noChangeArrowheads="1"/>
          </p:cNvSpPr>
          <p:nvPr/>
        </p:nvSpPr>
        <p:spPr bwMode="auto">
          <a:xfrm>
            <a:off x="2362200" y="2133600"/>
            <a:ext cx="1447800" cy="7620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27" name="AutoShape 7"/>
          <p:cNvSpPr>
            <a:spLocks noChangeArrowheads="1"/>
          </p:cNvSpPr>
          <p:nvPr/>
        </p:nvSpPr>
        <p:spPr bwMode="auto">
          <a:xfrm>
            <a:off x="7162800" y="2133600"/>
            <a:ext cx="1676400" cy="7620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28" name="Text Box 8"/>
          <p:cNvSpPr txBox="1">
            <a:spLocks noChangeArrowheads="1"/>
          </p:cNvSpPr>
          <p:nvPr/>
        </p:nvSpPr>
        <p:spPr bwMode="auto">
          <a:xfrm>
            <a:off x="762000" y="2354263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>
                <a:latin typeface="Verdana" pitchFamily="34" charset="0"/>
              </a:rPr>
              <a:t>Upstream</a:t>
            </a:r>
          </a:p>
        </p:txBody>
      </p:sp>
      <p:sp>
        <p:nvSpPr>
          <p:cNvPr id="337929" name="Text Box 9"/>
          <p:cNvSpPr txBox="1">
            <a:spLocks noChangeArrowheads="1"/>
          </p:cNvSpPr>
          <p:nvPr/>
        </p:nvSpPr>
        <p:spPr bwMode="auto">
          <a:xfrm>
            <a:off x="2514600" y="2209800"/>
            <a:ext cx="114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>
                <a:latin typeface="Verdana" pitchFamily="34" charset="0"/>
              </a:rPr>
              <a:t>Start codon</a:t>
            </a:r>
          </a:p>
        </p:txBody>
      </p:sp>
      <p:sp>
        <p:nvSpPr>
          <p:cNvPr id="337930" name="Text Box 10"/>
          <p:cNvSpPr txBox="1">
            <a:spLocks noChangeArrowheads="1"/>
          </p:cNvSpPr>
          <p:nvPr/>
        </p:nvSpPr>
        <p:spPr bwMode="auto">
          <a:xfrm>
            <a:off x="4191000" y="2438400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>
                <a:latin typeface="Verdana" pitchFamily="34" charset="0"/>
              </a:rPr>
              <a:t>Exon</a:t>
            </a:r>
          </a:p>
        </p:txBody>
      </p:sp>
      <p:sp>
        <p:nvSpPr>
          <p:cNvPr id="337932" name="Text Box 12"/>
          <p:cNvSpPr txBox="1">
            <a:spLocks noChangeArrowheads="1"/>
          </p:cNvSpPr>
          <p:nvPr/>
        </p:nvSpPr>
        <p:spPr bwMode="auto">
          <a:xfrm>
            <a:off x="5791200" y="2209800"/>
            <a:ext cx="1295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>
                <a:latin typeface="Verdana" pitchFamily="34" charset="0"/>
              </a:rPr>
              <a:t>Stop codon</a:t>
            </a:r>
          </a:p>
        </p:txBody>
      </p:sp>
      <p:sp>
        <p:nvSpPr>
          <p:cNvPr id="337933" name="Text Box 13"/>
          <p:cNvSpPr txBox="1">
            <a:spLocks noChangeArrowheads="1"/>
          </p:cNvSpPr>
          <p:nvPr/>
        </p:nvSpPr>
        <p:spPr bwMode="auto">
          <a:xfrm>
            <a:off x="7086600" y="2286000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>
                <a:latin typeface="Verdana" pitchFamily="34" charset="0"/>
              </a:rPr>
              <a:t>Downstream</a:t>
            </a:r>
          </a:p>
        </p:txBody>
      </p:sp>
      <p:sp>
        <p:nvSpPr>
          <p:cNvPr id="337934" name="Line 14"/>
          <p:cNvSpPr>
            <a:spLocks noChangeShapeType="1"/>
          </p:cNvSpPr>
          <p:nvPr/>
        </p:nvSpPr>
        <p:spPr bwMode="auto">
          <a:xfrm>
            <a:off x="2133600" y="2514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37935" name="Line 15"/>
          <p:cNvSpPr>
            <a:spLocks noChangeShapeType="1"/>
          </p:cNvSpPr>
          <p:nvPr/>
        </p:nvSpPr>
        <p:spPr bwMode="auto">
          <a:xfrm>
            <a:off x="3810000" y="2514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37936" name="Line 16"/>
          <p:cNvSpPr>
            <a:spLocks noChangeShapeType="1"/>
          </p:cNvSpPr>
          <p:nvPr/>
        </p:nvSpPr>
        <p:spPr bwMode="auto">
          <a:xfrm>
            <a:off x="5334000" y="2514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37937" name="Line 17"/>
          <p:cNvSpPr>
            <a:spLocks noChangeShapeType="1"/>
          </p:cNvSpPr>
          <p:nvPr/>
        </p:nvSpPr>
        <p:spPr bwMode="auto">
          <a:xfrm>
            <a:off x="7010400" y="2514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37938" name="AutoShape 18"/>
          <p:cNvSpPr>
            <a:spLocks noChangeArrowheads="1"/>
          </p:cNvSpPr>
          <p:nvPr/>
        </p:nvSpPr>
        <p:spPr bwMode="auto">
          <a:xfrm>
            <a:off x="2057400" y="3505200"/>
            <a:ext cx="1752600" cy="6858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GB" sz="2000">
                <a:latin typeface="Verdana" pitchFamily="34" charset="0"/>
              </a:rPr>
              <a:t>3’ splice site</a:t>
            </a:r>
          </a:p>
          <a:p>
            <a:pPr algn="ctr"/>
            <a:endParaRPr lang="en-GB" sz="2000">
              <a:latin typeface="Verdana" pitchFamily="34" charset="0"/>
            </a:endParaRPr>
          </a:p>
        </p:txBody>
      </p:sp>
      <p:sp>
        <p:nvSpPr>
          <p:cNvPr id="337939" name="AutoShape 19"/>
          <p:cNvSpPr>
            <a:spLocks noChangeArrowheads="1"/>
          </p:cNvSpPr>
          <p:nvPr/>
        </p:nvSpPr>
        <p:spPr bwMode="auto">
          <a:xfrm>
            <a:off x="5562600" y="3505200"/>
            <a:ext cx="1676400" cy="6858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40" name="Text Box 20"/>
          <p:cNvSpPr txBox="1">
            <a:spLocks noChangeArrowheads="1"/>
          </p:cNvSpPr>
          <p:nvPr/>
        </p:nvSpPr>
        <p:spPr bwMode="auto">
          <a:xfrm>
            <a:off x="5562600" y="3581400"/>
            <a:ext cx="190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>
                <a:latin typeface="Verdana" pitchFamily="34" charset="0"/>
              </a:rPr>
              <a:t>5’ splice site</a:t>
            </a:r>
          </a:p>
        </p:txBody>
      </p:sp>
      <p:sp>
        <p:nvSpPr>
          <p:cNvPr id="337941" name="AutoShape 21"/>
          <p:cNvSpPr>
            <a:spLocks noChangeArrowheads="1"/>
          </p:cNvSpPr>
          <p:nvPr/>
        </p:nvSpPr>
        <p:spPr bwMode="auto">
          <a:xfrm>
            <a:off x="4114800" y="3505200"/>
            <a:ext cx="1219200" cy="6858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42" name="Text Box 22"/>
          <p:cNvSpPr txBox="1">
            <a:spLocks noChangeArrowheads="1"/>
          </p:cNvSpPr>
          <p:nvPr/>
        </p:nvSpPr>
        <p:spPr bwMode="auto">
          <a:xfrm>
            <a:off x="4267200" y="3581400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>
                <a:latin typeface="Verdana" pitchFamily="34" charset="0"/>
              </a:rPr>
              <a:t>intron</a:t>
            </a:r>
          </a:p>
        </p:txBody>
      </p:sp>
      <p:sp>
        <p:nvSpPr>
          <p:cNvPr id="337943" name="Line 23"/>
          <p:cNvSpPr>
            <a:spLocks noChangeShapeType="1"/>
          </p:cNvSpPr>
          <p:nvPr/>
        </p:nvSpPr>
        <p:spPr bwMode="auto">
          <a:xfrm flipH="1">
            <a:off x="3810000" y="3886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37944" name="Line 24"/>
          <p:cNvSpPr>
            <a:spLocks noChangeShapeType="1"/>
          </p:cNvSpPr>
          <p:nvPr/>
        </p:nvSpPr>
        <p:spPr bwMode="auto">
          <a:xfrm flipH="1">
            <a:off x="5334000" y="3886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37945" name="Line 25"/>
          <p:cNvSpPr>
            <a:spLocks noChangeShapeType="1"/>
          </p:cNvSpPr>
          <p:nvPr/>
        </p:nvSpPr>
        <p:spPr bwMode="auto">
          <a:xfrm flipV="1">
            <a:off x="3048000" y="2895600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37946" name="Line 26"/>
          <p:cNvSpPr>
            <a:spLocks noChangeShapeType="1"/>
          </p:cNvSpPr>
          <p:nvPr/>
        </p:nvSpPr>
        <p:spPr bwMode="auto">
          <a:xfrm>
            <a:off x="5181600" y="2895600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37947" name="AutoShape 27"/>
          <p:cNvSpPr>
            <a:spLocks noChangeArrowheads="1"/>
          </p:cNvSpPr>
          <p:nvPr/>
        </p:nvSpPr>
        <p:spPr bwMode="auto">
          <a:xfrm>
            <a:off x="7467600" y="3505200"/>
            <a:ext cx="1371600" cy="6858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48" name="Text Box 28"/>
          <p:cNvSpPr txBox="1">
            <a:spLocks noChangeArrowheads="1"/>
          </p:cNvSpPr>
          <p:nvPr/>
        </p:nvSpPr>
        <p:spPr bwMode="auto">
          <a:xfrm>
            <a:off x="7620000" y="3505200"/>
            <a:ext cx="1295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>
                <a:latin typeface="Verdana" pitchFamily="34" charset="0"/>
              </a:rPr>
              <a:t>5’ polyA site</a:t>
            </a:r>
          </a:p>
        </p:txBody>
      </p:sp>
      <p:sp>
        <p:nvSpPr>
          <p:cNvPr id="337949" name="Line 29"/>
          <p:cNvSpPr>
            <a:spLocks noChangeShapeType="1"/>
          </p:cNvSpPr>
          <p:nvPr/>
        </p:nvSpPr>
        <p:spPr bwMode="auto">
          <a:xfrm>
            <a:off x="7772400" y="2895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37950" name="Line 30"/>
          <p:cNvSpPr>
            <a:spLocks noChangeShapeType="1"/>
          </p:cNvSpPr>
          <p:nvPr/>
        </p:nvSpPr>
        <p:spPr bwMode="auto">
          <a:xfrm flipV="1">
            <a:off x="8382000" y="2895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37951" name="Text Box 31"/>
          <p:cNvSpPr txBox="1">
            <a:spLocks noChangeArrowheads="1"/>
          </p:cNvSpPr>
          <p:nvPr/>
        </p:nvSpPr>
        <p:spPr bwMode="auto">
          <a:xfrm>
            <a:off x="714348" y="4857760"/>
            <a:ext cx="7696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dirty="0">
                <a:latin typeface="Verdana" pitchFamily="34" charset="0"/>
              </a:rPr>
              <a:t>For more details, see J. Henderson, S.L. </a:t>
            </a:r>
            <a:r>
              <a:rPr lang="en-GB" sz="2400" dirty="0" err="1">
                <a:latin typeface="Verdana" pitchFamily="34" charset="0"/>
              </a:rPr>
              <a:t>Salzberg</a:t>
            </a:r>
            <a:r>
              <a:rPr lang="en-GB" sz="2400" dirty="0">
                <a:latin typeface="Verdana" pitchFamily="34" charset="0"/>
              </a:rPr>
              <a:t>, and K. </a:t>
            </a:r>
            <a:r>
              <a:rPr lang="en-GB" sz="2400" dirty="0" err="1">
                <a:latin typeface="Verdana" pitchFamily="34" charset="0"/>
              </a:rPr>
              <a:t>Fasman</a:t>
            </a:r>
            <a:r>
              <a:rPr lang="en-GB" sz="2400" dirty="0">
                <a:latin typeface="Verdana" pitchFamily="34" charset="0"/>
              </a:rPr>
              <a:t> (1997) Journal of Computational Biology 4:2, 127-141.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ea typeface="宋体" charset="-122"/>
              </a:rPr>
              <a:t>Genscan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Developed by Chris Burge 1997</a:t>
            </a:r>
          </a:p>
          <a:p>
            <a:pPr>
              <a:buFontTx/>
              <a:buNone/>
            </a:pPr>
            <a:endParaRPr lang="en-US" altLang="zh-CN" sz="1000" dirty="0">
              <a:ea typeface="宋体" charset="-122"/>
            </a:endParaRPr>
          </a:p>
          <a:p>
            <a:r>
              <a:rPr lang="en-US" altLang="zh-CN" dirty="0">
                <a:ea typeface="宋体" charset="-122"/>
              </a:rPr>
              <a:t>One of the most accurate </a:t>
            </a:r>
            <a:r>
              <a:rPr lang="en-US" altLang="zh-CN" i="1" dirty="0" err="1">
                <a:ea typeface="宋体" charset="-122"/>
              </a:rPr>
              <a:t>ab</a:t>
            </a:r>
            <a:r>
              <a:rPr lang="en-US" altLang="zh-CN" i="1" dirty="0">
                <a:ea typeface="宋体" charset="-122"/>
              </a:rPr>
              <a:t> initio</a:t>
            </a:r>
            <a:r>
              <a:rPr lang="en-US" altLang="zh-CN" dirty="0">
                <a:ea typeface="宋体" charset="-122"/>
              </a:rPr>
              <a:t> programs</a:t>
            </a:r>
          </a:p>
          <a:p>
            <a:pPr>
              <a:buFontTx/>
              <a:buNone/>
            </a:pPr>
            <a:endParaRPr lang="en-US" altLang="zh-CN" sz="1000" dirty="0">
              <a:ea typeface="宋体" charset="-122"/>
            </a:endParaRPr>
          </a:p>
          <a:p>
            <a:r>
              <a:rPr lang="en-US" altLang="zh-CN" dirty="0">
                <a:ea typeface="宋体" charset="-122"/>
              </a:rPr>
              <a:t>Uses explicit state duration HMM </a:t>
            </a:r>
            <a:r>
              <a:rPr lang="en-US" altLang="zh-CN" dirty="0" smtClean="0">
                <a:ea typeface="宋体" charset="-122"/>
              </a:rPr>
              <a:t>(semi-HMM) to </a:t>
            </a:r>
            <a:r>
              <a:rPr lang="en-US" altLang="zh-CN" dirty="0">
                <a:ea typeface="宋体" charset="-122"/>
              </a:rPr>
              <a:t>model gene structure (different length distributions for exons)</a:t>
            </a:r>
          </a:p>
          <a:p>
            <a:pPr>
              <a:buFontTx/>
              <a:buNone/>
            </a:pPr>
            <a:endParaRPr lang="en-US" altLang="zh-CN" sz="1000" dirty="0">
              <a:ea typeface="宋体" charset="-122"/>
            </a:endParaRPr>
          </a:p>
          <a:p>
            <a:r>
              <a:rPr lang="en-US" altLang="zh-CN" dirty="0">
                <a:ea typeface="宋体" charset="-122"/>
              </a:rPr>
              <a:t>Different model parameters for regions with different GC content</a:t>
            </a:r>
          </a:p>
          <a:p>
            <a:endParaRPr lang="en-US" altLang="zh-CN" dirty="0">
              <a:ea typeface="宋体" charset="-122"/>
            </a:endParaRPr>
          </a:p>
          <a:p>
            <a:pPr>
              <a:buFontTx/>
              <a:buNone/>
            </a:pPr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1000" y="228600"/>
            <a:ext cx="8305800" cy="6400800"/>
            <a:chOff x="381000" y="228600"/>
            <a:chExt cx="8305800" cy="6400800"/>
          </a:xfrm>
        </p:grpSpPr>
        <p:sp>
          <p:nvSpPr>
            <p:cNvPr id="62466" name="Oval 2"/>
            <p:cNvSpPr>
              <a:spLocks noChangeArrowheads="1"/>
            </p:cNvSpPr>
            <p:nvPr/>
          </p:nvSpPr>
          <p:spPr bwMode="auto">
            <a:xfrm>
              <a:off x="3048000" y="228600"/>
              <a:ext cx="533400" cy="533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0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467" name="Oval 3"/>
            <p:cNvSpPr>
              <a:spLocks noChangeArrowheads="1"/>
            </p:cNvSpPr>
            <p:nvPr/>
          </p:nvSpPr>
          <p:spPr bwMode="auto">
            <a:xfrm>
              <a:off x="4267200" y="228600"/>
              <a:ext cx="533400" cy="533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1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468" name="Oval 4"/>
            <p:cNvSpPr>
              <a:spLocks noChangeArrowheads="1"/>
            </p:cNvSpPr>
            <p:nvPr/>
          </p:nvSpPr>
          <p:spPr bwMode="auto">
            <a:xfrm>
              <a:off x="5486400" y="228600"/>
              <a:ext cx="533400" cy="533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2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469" name="Oval 5"/>
            <p:cNvSpPr>
              <a:spLocks noChangeArrowheads="1"/>
            </p:cNvSpPr>
            <p:nvPr/>
          </p:nvSpPr>
          <p:spPr bwMode="auto">
            <a:xfrm>
              <a:off x="5638800" y="6096000"/>
              <a:ext cx="533400" cy="533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dirty="0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 dirty="0">
                  <a:latin typeface="Times" charset="0"/>
                  <a:ea typeface="宋体" charset="-122"/>
                </a:rPr>
                <a:t>2</a:t>
              </a:r>
              <a:endParaRPr lang="en-US" altLang="zh-CN" dirty="0">
                <a:latin typeface="Times" charset="0"/>
                <a:ea typeface="宋体" charset="-122"/>
              </a:endParaRPr>
            </a:p>
          </p:txBody>
        </p:sp>
        <p:sp>
          <p:nvSpPr>
            <p:cNvPr id="62470" name="Oval 6"/>
            <p:cNvSpPr>
              <a:spLocks noChangeArrowheads="1"/>
            </p:cNvSpPr>
            <p:nvPr/>
          </p:nvSpPr>
          <p:spPr bwMode="auto">
            <a:xfrm>
              <a:off x="4419600" y="6096000"/>
              <a:ext cx="533400" cy="533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1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471" name="Oval 7"/>
            <p:cNvSpPr>
              <a:spLocks noChangeArrowheads="1"/>
            </p:cNvSpPr>
            <p:nvPr/>
          </p:nvSpPr>
          <p:spPr bwMode="auto">
            <a:xfrm>
              <a:off x="3200400" y="6096000"/>
              <a:ext cx="533400" cy="533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0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472" name="AutoShape 8"/>
            <p:cNvSpPr>
              <a:spLocks noChangeArrowheads="1"/>
            </p:cNvSpPr>
            <p:nvPr/>
          </p:nvSpPr>
          <p:spPr bwMode="auto">
            <a:xfrm>
              <a:off x="4267200" y="2971800"/>
              <a:ext cx="762000" cy="83820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N</a:t>
              </a:r>
            </a:p>
          </p:txBody>
        </p:sp>
        <p:sp>
          <p:nvSpPr>
            <p:cNvPr id="62473" name="Oval 9"/>
            <p:cNvSpPr>
              <a:spLocks noChangeArrowheads="1"/>
            </p:cNvSpPr>
            <p:nvPr/>
          </p:nvSpPr>
          <p:spPr bwMode="auto">
            <a:xfrm>
              <a:off x="3276600" y="2895600"/>
              <a:ext cx="4572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P</a:t>
              </a:r>
            </a:p>
          </p:txBody>
        </p:sp>
        <p:sp>
          <p:nvSpPr>
            <p:cNvPr id="62474" name="Oval 10"/>
            <p:cNvSpPr>
              <a:spLocks noChangeArrowheads="1"/>
            </p:cNvSpPr>
            <p:nvPr/>
          </p:nvSpPr>
          <p:spPr bwMode="auto">
            <a:xfrm>
              <a:off x="5029200" y="4724400"/>
              <a:ext cx="7620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dirty="0" err="1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 dirty="0" err="1">
                  <a:latin typeface="Times" charset="0"/>
                  <a:ea typeface="宋体" charset="-122"/>
                </a:rPr>
                <a:t>term</a:t>
              </a:r>
              <a:endParaRPr lang="en-US" altLang="zh-CN" dirty="0">
                <a:latin typeface="Times" charset="0"/>
                <a:ea typeface="宋体" charset="-122"/>
              </a:endParaRPr>
            </a:p>
          </p:txBody>
        </p:sp>
        <p:sp>
          <p:nvSpPr>
            <p:cNvPr id="62475" name="Oval 11"/>
            <p:cNvSpPr>
              <a:spLocks noChangeArrowheads="1"/>
            </p:cNvSpPr>
            <p:nvPr/>
          </p:nvSpPr>
          <p:spPr bwMode="auto">
            <a:xfrm>
              <a:off x="3276600" y="3657600"/>
              <a:ext cx="4572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P</a:t>
              </a:r>
            </a:p>
          </p:txBody>
        </p:sp>
        <p:sp>
          <p:nvSpPr>
            <p:cNvPr id="62476" name="Oval 12"/>
            <p:cNvSpPr>
              <a:spLocks noChangeArrowheads="1"/>
            </p:cNvSpPr>
            <p:nvPr/>
          </p:nvSpPr>
          <p:spPr bwMode="auto">
            <a:xfrm>
              <a:off x="3733800" y="4724400"/>
              <a:ext cx="6096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dirty="0" err="1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 dirty="0" err="1">
                  <a:latin typeface="Times" charset="0"/>
                  <a:ea typeface="宋体" charset="-122"/>
                </a:rPr>
                <a:t>init</a:t>
              </a:r>
              <a:endParaRPr lang="en-US" altLang="zh-CN" dirty="0">
                <a:latin typeface="Times" charset="0"/>
                <a:ea typeface="宋体" charset="-122"/>
              </a:endParaRPr>
            </a:p>
          </p:txBody>
        </p:sp>
        <p:sp>
          <p:nvSpPr>
            <p:cNvPr id="62478" name="Oval 14"/>
            <p:cNvSpPr>
              <a:spLocks noChangeArrowheads="1"/>
            </p:cNvSpPr>
            <p:nvPr/>
          </p:nvSpPr>
          <p:spPr bwMode="auto">
            <a:xfrm>
              <a:off x="5410200" y="2743200"/>
              <a:ext cx="685800" cy="685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 dirty="0" err="1">
                  <a:latin typeface="Times" charset="0"/>
                  <a:ea typeface="宋体" charset="-122"/>
                </a:rPr>
                <a:t>polyA</a:t>
              </a:r>
              <a:endParaRPr lang="en-US" altLang="zh-CN" sz="1600" b="1" dirty="0">
                <a:latin typeface="Times" charset="0"/>
                <a:ea typeface="宋体" charset="-122"/>
              </a:endParaRPr>
            </a:p>
          </p:txBody>
        </p:sp>
        <p:sp>
          <p:nvSpPr>
            <p:cNvPr id="62479" name="AutoShape 15"/>
            <p:cNvSpPr>
              <a:spLocks noChangeArrowheads="1"/>
            </p:cNvSpPr>
            <p:nvPr/>
          </p:nvSpPr>
          <p:spPr bwMode="auto">
            <a:xfrm>
              <a:off x="2209800" y="2057400"/>
              <a:ext cx="838200" cy="83820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>
                  <a:latin typeface="Times" charset="0"/>
                  <a:ea typeface="宋体" charset="-122"/>
                </a:rPr>
                <a:t>5’ UTR</a:t>
              </a:r>
            </a:p>
          </p:txBody>
        </p:sp>
        <p:sp>
          <p:nvSpPr>
            <p:cNvPr id="62481" name="AutoShape 17"/>
            <p:cNvSpPr>
              <a:spLocks noChangeArrowheads="1"/>
            </p:cNvSpPr>
            <p:nvPr/>
          </p:nvSpPr>
          <p:spPr bwMode="auto">
            <a:xfrm>
              <a:off x="3200400" y="5257800"/>
              <a:ext cx="609600" cy="60960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I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0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482" name="AutoShape 18"/>
            <p:cNvSpPr>
              <a:spLocks noChangeArrowheads="1"/>
            </p:cNvSpPr>
            <p:nvPr/>
          </p:nvSpPr>
          <p:spPr bwMode="auto">
            <a:xfrm>
              <a:off x="4343400" y="5257800"/>
              <a:ext cx="609600" cy="60960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I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1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483" name="AutoShape 19"/>
            <p:cNvSpPr>
              <a:spLocks noChangeArrowheads="1"/>
            </p:cNvSpPr>
            <p:nvPr/>
          </p:nvSpPr>
          <p:spPr bwMode="auto">
            <a:xfrm>
              <a:off x="5562600" y="5257800"/>
              <a:ext cx="609600" cy="60960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I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2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484" name="AutoShape 20"/>
            <p:cNvSpPr>
              <a:spLocks noChangeArrowheads="1"/>
            </p:cNvSpPr>
            <p:nvPr/>
          </p:nvSpPr>
          <p:spPr bwMode="auto">
            <a:xfrm>
              <a:off x="2971800" y="990600"/>
              <a:ext cx="609600" cy="60960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I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0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485" name="AutoShape 21"/>
            <p:cNvSpPr>
              <a:spLocks noChangeArrowheads="1"/>
            </p:cNvSpPr>
            <p:nvPr/>
          </p:nvSpPr>
          <p:spPr bwMode="auto">
            <a:xfrm>
              <a:off x="4267200" y="990600"/>
              <a:ext cx="609600" cy="60960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I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1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486" name="AutoShape 22"/>
            <p:cNvSpPr>
              <a:spLocks noChangeArrowheads="1"/>
            </p:cNvSpPr>
            <p:nvPr/>
          </p:nvSpPr>
          <p:spPr bwMode="auto">
            <a:xfrm>
              <a:off x="5486400" y="990600"/>
              <a:ext cx="609600" cy="60960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I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2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489" name="Line 25"/>
            <p:cNvSpPr>
              <a:spLocks noChangeShapeType="1"/>
            </p:cNvSpPr>
            <p:nvPr/>
          </p:nvSpPr>
          <p:spPr bwMode="auto">
            <a:xfrm flipV="1">
              <a:off x="3352800" y="57150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0" name="Line 26"/>
            <p:cNvSpPr>
              <a:spLocks noChangeShapeType="1"/>
            </p:cNvSpPr>
            <p:nvPr/>
          </p:nvSpPr>
          <p:spPr bwMode="auto">
            <a:xfrm>
              <a:off x="3581400" y="57912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1" name="Line 27"/>
            <p:cNvSpPr>
              <a:spLocks noChangeShapeType="1"/>
            </p:cNvSpPr>
            <p:nvPr/>
          </p:nvSpPr>
          <p:spPr bwMode="auto">
            <a:xfrm>
              <a:off x="3657600" y="5791200"/>
              <a:ext cx="76200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2" name="Line 28"/>
            <p:cNvSpPr>
              <a:spLocks noChangeShapeType="1"/>
            </p:cNvSpPr>
            <p:nvPr/>
          </p:nvSpPr>
          <p:spPr bwMode="auto">
            <a:xfrm>
              <a:off x="3733800" y="5715000"/>
              <a:ext cx="190500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3" name="Line 29"/>
            <p:cNvSpPr>
              <a:spLocks noChangeShapeType="1"/>
            </p:cNvSpPr>
            <p:nvPr/>
          </p:nvSpPr>
          <p:spPr bwMode="auto">
            <a:xfrm flipH="1">
              <a:off x="3657600" y="5715000"/>
              <a:ext cx="83820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4" name="Line 30"/>
            <p:cNvSpPr>
              <a:spLocks noChangeShapeType="1"/>
            </p:cNvSpPr>
            <p:nvPr/>
          </p:nvSpPr>
          <p:spPr bwMode="auto">
            <a:xfrm>
              <a:off x="4724400" y="57912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5" name="Line 31"/>
            <p:cNvSpPr>
              <a:spLocks noChangeShapeType="1"/>
            </p:cNvSpPr>
            <p:nvPr/>
          </p:nvSpPr>
          <p:spPr bwMode="auto">
            <a:xfrm>
              <a:off x="4800600" y="5715000"/>
              <a:ext cx="91440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6" name="Line 32"/>
            <p:cNvSpPr>
              <a:spLocks noChangeShapeType="1"/>
            </p:cNvSpPr>
            <p:nvPr/>
          </p:nvSpPr>
          <p:spPr bwMode="auto">
            <a:xfrm flipH="1">
              <a:off x="3733800" y="5715000"/>
              <a:ext cx="198120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7" name="Line 33"/>
            <p:cNvSpPr>
              <a:spLocks noChangeShapeType="1"/>
            </p:cNvSpPr>
            <p:nvPr/>
          </p:nvSpPr>
          <p:spPr bwMode="auto">
            <a:xfrm flipH="1">
              <a:off x="4876800" y="5791200"/>
              <a:ext cx="91440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8" name="Line 34"/>
            <p:cNvSpPr>
              <a:spLocks noChangeShapeType="1"/>
            </p:cNvSpPr>
            <p:nvPr/>
          </p:nvSpPr>
          <p:spPr bwMode="auto">
            <a:xfrm>
              <a:off x="6019800" y="57150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9" name="Line 35"/>
            <p:cNvSpPr>
              <a:spLocks noChangeShapeType="1"/>
            </p:cNvSpPr>
            <p:nvPr/>
          </p:nvSpPr>
          <p:spPr bwMode="auto">
            <a:xfrm flipV="1">
              <a:off x="5715000" y="57150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00" name="Line 36"/>
            <p:cNvSpPr>
              <a:spLocks noChangeShapeType="1"/>
            </p:cNvSpPr>
            <p:nvPr/>
          </p:nvSpPr>
          <p:spPr bwMode="auto">
            <a:xfrm flipV="1">
              <a:off x="4495800" y="57150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01" name="Line 37"/>
            <p:cNvSpPr>
              <a:spLocks noChangeShapeType="1"/>
            </p:cNvSpPr>
            <p:nvPr/>
          </p:nvSpPr>
          <p:spPr bwMode="auto">
            <a:xfrm>
              <a:off x="5638800" y="5105400"/>
              <a:ext cx="762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02" name="Line 38"/>
            <p:cNvSpPr>
              <a:spLocks noChangeShapeType="1"/>
            </p:cNvSpPr>
            <p:nvPr/>
          </p:nvSpPr>
          <p:spPr bwMode="auto">
            <a:xfrm flipH="1">
              <a:off x="4724400" y="5181600"/>
              <a:ext cx="381000" cy="152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03" name="Line 39"/>
            <p:cNvSpPr>
              <a:spLocks noChangeShapeType="1"/>
            </p:cNvSpPr>
            <p:nvPr/>
          </p:nvSpPr>
          <p:spPr bwMode="auto">
            <a:xfrm flipH="1">
              <a:off x="3657600" y="4953000"/>
              <a:ext cx="137160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04" name="Line 40"/>
            <p:cNvSpPr>
              <a:spLocks noChangeShapeType="1"/>
            </p:cNvSpPr>
            <p:nvPr/>
          </p:nvSpPr>
          <p:spPr bwMode="auto">
            <a:xfrm flipH="1" flipV="1">
              <a:off x="4343400" y="5029200"/>
              <a:ext cx="13716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05" name="Line 41"/>
            <p:cNvSpPr>
              <a:spLocks noChangeShapeType="1"/>
            </p:cNvSpPr>
            <p:nvPr/>
          </p:nvSpPr>
          <p:spPr bwMode="auto">
            <a:xfrm flipH="1" flipV="1">
              <a:off x="4114800" y="5181600"/>
              <a:ext cx="3810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06" name="Line 42"/>
            <p:cNvSpPr>
              <a:spLocks noChangeShapeType="1"/>
            </p:cNvSpPr>
            <p:nvPr/>
          </p:nvSpPr>
          <p:spPr bwMode="auto">
            <a:xfrm flipV="1">
              <a:off x="3581400" y="5105400"/>
              <a:ext cx="2286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07" name="Oval 43"/>
            <p:cNvSpPr>
              <a:spLocks noChangeArrowheads="1"/>
            </p:cNvSpPr>
            <p:nvPr/>
          </p:nvSpPr>
          <p:spPr bwMode="auto">
            <a:xfrm>
              <a:off x="4343400" y="4114800"/>
              <a:ext cx="7620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sngl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508" name="Oval 44"/>
            <p:cNvSpPr>
              <a:spLocks noChangeArrowheads="1"/>
            </p:cNvSpPr>
            <p:nvPr/>
          </p:nvSpPr>
          <p:spPr bwMode="auto">
            <a:xfrm>
              <a:off x="4267200" y="2209800"/>
              <a:ext cx="7620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dirty="0" err="1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 dirty="0" err="1">
                  <a:latin typeface="Times" charset="0"/>
                  <a:ea typeface="宋体" charset="-122"/>
                </a:rPr>
                <a:t>sngl</a:t>
              </a:r>
              <a:endParaRPr lang="en-US" altLang="zh-CN" dirty="0">
                <a:latin typeface="Times" charset="0"/>
                <a:ea typeface="宋体" charset="-122"/>
              </a:endParaRPr>
            </a:p>
          </p:txBody>
        </p:sp>
        <p:sp>
          <p:nvSpPr>
            <p:cNvPr id="62509" name="Line 45"/>
            <p:cNvSpPr>
              <a:spLocks noChangeShapeType="1"/>
            </p:cNvSpPr>
            <p:nvPr/>
          </p:nvSpPr>
          <p:spPr bwMode="auto">
            <a:xfrm flipV="1">
              <a:off x="3048000" y="4114800"/>
              <a:ext cx="3048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10" name="Line 46"/>
            <p:cNvSpPr>
              <a:spLocks noChangeShapeType="1"/>
            </p:cNvSpPr>
            <p:nvPr/>
          </p:nvSpPr>
          <p:spPr bwMode="auto">
            <a:xfrm flipH="1" flipV="1">
              <a:off x="3124200" y="4724400"/>
              <a:ext cx="533400" cy="152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11" name="Line 47"/>
            <p:cNvSpPr>
              <a:spLocks noChangeShapeType="1"/>
            </p:cNvSpPr>
            <p:nvPr/>
          </p:nvSpPr>
          <p:spPr bwMode="auto">
            <a:xfrm flipH="1">
              <a:off x="3124200" y="4343400"/>
              <a:ext cx="1219200" cy="152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12" name="Line 48"/>
            <p:cNvSpPr>
              <a:spLocks noChangeShapeType="1"/>
            </p:cNvSpPr>
            <p:nvPr/>
          </p:nvSpPr>
          <p:spPr bwMode="auto">
            <a:xfrm flipH="1" flipV="1">
              <a:off x="5105400" y="4343400"/>
              <a:ext cx="1143000" cy="152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13" name="Line 49"/>
            <p:cNvSpPr>
              <a:spLocks noChangeShapeType="1"/>
            </p:cNvSpPr>
            <p:nvPr/>
          </p:nvSpPr>
          <p:spPr bwMode="auto">
            <a:xfrm flipH="1">
              <a:off x="5791200" y="4648200"/>
              <a:ext cx="6096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14" name="Line 50"/>
            <p:cNvSpPr>
              <a:spLocks noChangeShapeType="1"/>
            </p:cNvSpPr>
            <p:nvPr/>
          </p:nvSpPr>
          <p:spPr bwMode="auto">
            <a:xfrm flipV="1">
              <a:off x="3733800" y="3581400"/>
              <a:ext cx="6096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15" name="Line 51"/>
            <p:cNvSpPr>
              <a:spLocks noChangeShapeType="1"/>
            </p:cNvSpPr>
            <p:nvPr/>
          </p:nvSpPr>
          <p:spPr bwMode="auto">
            <a:xfrm>
              <a:off x="4876800" y="3581400"/>
              <a:ext cx="5334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16" name="Line 52"/>
            <p:cNvSpPr>
              <a:spLocks noChangeShapeType="1"/>
            </p:cNvSpPr>
            <p:nvPr/>
          </p:nvSpPr>
          <p:spPr bwMode="auto">
            <a:xfrm>
              <a:off x="6019800" y="4038600"/>
              <a:ext cx="38100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17" name="Oval 53"/>
            <p:cNvSpPr>
              <a:spLocks noChangeArrowheads="1"/>
            </p:cNvSpPr>
            <p:nvPr/>
          </p:nvSpPr>
          <p:spPr bwMode="auto">
            <a:xfrm>
              <a:off x="3429000" y="1676400"/>
              <a:ext cx="6096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dirty="0" err="1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 dirty="0" err="1">
                  <a:latin typeface="Times" charset="0"/>
                  <a:ea typeface="宋体" charset="-122"/>
                </a:rPr>
                <a:t>init</a:t>
              </a:r>
              <a:endParaRPr lang="en-US" altLang="zh-CN" dirty="0">
                <a:latin typeface="Times" charset="0"/>
                <a:ea typeface="宋体" charset="-122"/>
              </a:endParaRPr>
            </a:p>
          </p:txBody>
        </p:sp>
        <p:sp>
          <p:nvSpPr>
            <p:cNvPr id="62518" name="Oval 54"/>
            <p:cNvSpPr>
              <a:spLocks noChangeArrowheads="1"/>
            </p:cNvSpPr>
            <p:nvPr/>
          </p:nvSpPr>
          <p:spPr bwMode="auto">
            <a:xfrm>
              <a:off x="4876800" y="1676400"/>
              <a:ext cx="7620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latin typeface="Times" charset="0"/>
                  <a:ea typeface="宋体" charset="-122"/>
                </a:rPr>
                <a:t>E</a:t>
              </a:r>
              <a:r>
                <a:rPr lang="en-US" altLang="zh-CN" baseline="-25000">
                  <a:latin typeface="Times" charset="0"/>
                  <a:ea typeface="宋体" charset="-122"/>
                </a:rPr>
                <a:t>term</a:t>
              </a:r>
              <a:endParaRPr lang="en-US" altLang="zh-CN">
                <a:latin typeface="Times" charset="0"/>
                <a:ea typeface="宋体" charset="-122"/>
              </a:endParaRPr>
            </a:p>
          </p:txBody>
        </p:sp>
        <p:sp>
          <p:nvSpPr>
            <p:cNvPr id="62519" name="Line 55"/>
            <p:cNvSpPr>
              <a:spLocks noChangeShapeType="1"/>
            </p:cNvSpPr>
            <p:nvPr/>
          </p:nvSpPr>
          <p:spPr bwMode="auto">
            <a:xfrm flipH="1" flipV="1">
              <a:off x="3733800" y="3124200"/>
              <a:ext cx="609600" cy="76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0" name="Line 56"/>
            <p:cNvSpPr>
              <a:spLocks noChangeShapeType="1"/>
            </p:cNvSpPr>
            <p:nvPr/>
          </p:nvSpPr>
          <p:spPr bwMode="auto">
            <a:xfrm flipH="1" flipV="1">
              <a:off x="2895600" y="2667000"/>
              <a:ext cx="3810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1" name="Line 57"/>
            <p:cNvSpPr>
              <a:spLocks noChangeShapeType="1"/>
            </p:cNvSpPr>
            <p:nvPr/>
          </p:nvSpPr>
          <p:spPr bwMode="auto">
            <a:xfrm flipV="1">
              <a:off x="2895600" y="2057400"/>
              <a:ext cx="5334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2" name="Line 58"/>
            <p:cNvSpPr>
              <a:spLocks noChangeShapeType="1"/>
            </p:cNvSpPr>
            <p:nvPr/>
          </p:nvSpPr>
          <p:spPr bwMode="auto">
            <a:xfrm>
              <a:off x="3048000" y="2438400"/>
              <a:ext cx="1219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3" name="Line 59"/>
            <p:cNvSpPr>
              <a:spLocks noChangeShapeType="1"/>
            </p:cNvSpPr>
            <p:nvPr/>
          </p:nvSpPr>
          <p:spPr bwMode="auto">
            <a:xfrm flipH="1" flipV="1">
              <a:off x="3429000" y="1447800"/>
              <a:ext cx="2286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4" name="Line 60"/>
            <p:cNvSpPr>
              <a:spLocks noChangeShapeType="1"/>
            </p:cNvSpPr>
            <p:nvPr/>
          </p:nvSpPr>
          <p:spPr bwMode="auto">
            <a:xfrm flipV="1">
              <a:off x="3276600" y="7620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5" name="Line 61"/>
            <p:cNvSpPr>
              <a:spLocks noChangeShapeType="1"/>
            </p:cNvSpPr>
            <p:nvPr/>
          </p:nvSpPr>
          <p:spPr bwMode="auto">
            <a:xfrm>
              <a:off x="3429000" y="7620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6" name="Line 62"/>
            <p:cNvSpPr>
              <a:spLocks noChangeShapeType="1"/>
            </p:cNvSpPr>
            <p:nvPr/>
          </p:nvSpPr>
          <p:spPr bwMode="auto">
            <a:xfrm>
              <a:off x="3505200" y="685800"/>
              <a:ext cx="83820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7" name="Line 63"/>
            <p:cNvSpPr>
              <a:spLocks noChangeShapeType="1"/>
            </p:cNvSpPr>
            <p:nvPr/>
          </p:nvSpPr>
          <p:spPr bwMode="auto">
            <a:xfrm>
              <a:off x="3581400" y="609600"/>
              <a:ext cx="190500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8" name="Line 64"/>
            <p:cNvSpPr>
              <a:spLocks noChangeShapeType="1"/>
            </p:cNvSpPr>
            <p:nvPr/>
          </p:nvSpPr>
          <p:spPr bwMode="auto">
            <a:xfrm flipV="1">
              <a:off x="4419600" y="7620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29" name="Line 65"/>
            <p:cNvSpPr>
              <a:spLocks noChangeShapeType="1"/>
            </p:cNvSpPr>
            <p:nvPr/>
          </p:nvSpPr>
          <p:spPr bwMode="auto">
            <a:xfrm>
              <a:off x="4724400" y="6858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0" name="Line 66"/>
            <p:cNvSpPr>
              <a:spLocks noChangeShapeType="1"/>
            </p:cNvSpPr>
            <p:nvPr/>
          </p:nvSpPr>
          <p:spPr bwMode="auto">
            <a:xfrm flipV="1">
              <a:off x="5638800" y="6858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1" name="Line 67"/>
            <p:cNvSpPr>
              <a:spLocks noChangeShapeType="1"/>
            </p:cNvSpPr>
            <p:nvPr/>
          </p:nvSpPr>
          <p:spPr bwMode="auto">
            <a:xfrm flipH="1">
              <a:off x="3505200" y="685800"/>
              <a:ext cx="83820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2" name="Line 68"/>
            <p:cNvSpPr>
              <a:spLocks noChangeShapeType="1"/>
            </p:cNvSpPr>
            <p:nvPr/>
          </p:nvSpPr>
          <p:spPr bwMode="auto">
            <a:xfrm>
              <a:off x="4800600" y="609600"/>
              <a:ext cx="83820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3" name="Line 69"/>
            <p:cNvSpPr>
              <a:spLocks noChangeShapeType="1"/>
            </p:cNvSpPr>
            <p:nvPr/>
          </p:nvSpPr>
          <p:spPr bwMode="auto">
            <a:xfrm flipH="1">
              <a:off x="3581400" y="609600"/>
              <a:ext cx="1981200" cy="685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4" name="Line 70"/>
            <p:cNvSpPr>
              <a:spLocks noChangeShapeType="1"/>
            </p:cNvSpPr>
            <p:nvPr/>
          </p:nvSpPr>
          <p:spPr bwMode="auto">
            <a:xfrm flipH="1">
              <a:off x="4800600" y="685800"/>
              <a:ext cx="76200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5" name="Line 71"/>
            <p:cNvSpPr>
              <a:spLocks noChangeShapeType="1"/>
            </p:cNvSpPr>
            <p:nvPr/>
          </p:nvSpPr>
          <p:spPr bwMode="auto">
            <a:xfrm>
              <a:off x="5943600" y="6858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6" name="Line 72"/>
            <p:cNvSpPr>
              <a:spLocks noChangeShapeType="1"/>
            </p:cNvSpPr>
            <p:nvPr/>
          </p:nvSpPr>
          <p:spPr bwMode="auto">
            <a:xfrm flipH="1">
              <a:off x="5410200" y="1447800"/>
              <a:ext cx="2286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7" name="Line 73"/>
            <p:cNvSpPr>
              <a:spLocks noChangeShapeType="1"/>
            </p:cNvSpPr>
            <p:nvPr/>
          </p:nvSpPr>
          <p:spPr bwMode="auto">
            <a:xfrm flipV="1">
              <a:off x="3810000" y="1447800"/>
              <a:ext cx="5334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8" name="Line 74"/>
            <p:cNvSpPr>
              <a:spLocks noChangeShapeType="1"/>
            </p:cNvSpPr>
            <p:nvPr/>
          </p:nvSpPr>
          <p:spPr bwMode="auto">
            <a:xfrm flipV="1">
              <a:off x="4038600" y="1371600"/>
              <a:ext cx="144780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39" name="Line 75"/>
            <p:cNvSpPr>
              <a:spLocks noChangeShapeType="1"/>
            </p:cNvSpPr>
            <p:nvPr/>
          </p:nvSpPr>
          <p:spPr bwMode="auto">
            <a:xfrm>
              <a:off x="3505200" y="1447800"/>
              <a:ext cx="137160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40" name="Line 76"/>
            <p:cNvSpPr>
              <a:spLocks noChangeShapeType="1"/>
            </p:cNvSpPr>
            <p:nvPr/>
          </p:nvSpPr>
          <p:spPr bwMode="auto">
            <a:xfrm>
              <a:off x="4800600" y="1447800"/>
              <a:ext cx="2286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41" name="Line 77"/>
            <p:cNvSpPr>
              <a:spLocks noChangeShapeType="1"/>
            </p:cNvSpPr>
            <p:nvPr/>
          </p:nvSpPr>
          <p:spPr bwMode="auto">
            <a:xfrm>
              <a:off x="5638800" y="1905000"/>
              <a:ext cx="4572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42" name="Line 78"/>
            <p:cNvSpPr>
              <a:spLocks noChangeShapeType="1"/>
            </p:cNvSpPr>
            <p:nvPr/>
          </p:nvSpPr>
          <p:spPr bwMode="auto">
            <a:xfrm flipH="1">
              <a:off x="5029200" y="2362200"/>
              <a:ext cx="1066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43" name="Line 79"/>
            <p:cNvSpPr>
              <a:spLocks noChangeShapeType="1"/>
            </p:cNvSpPr>
            <p:nvPr/>
          </p:nvSpPr>
          <p:spPr bwMode="auto">
            <a:xfrm flipH="1">
              <a:off x="5943600" y="2514600"/>
              <a:ext cx="30480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44" name="Line 80"/>
            <p:cNvSpPr>
              <a:spLocks noChangeShapeType="1"/>
            </p:cNvSpPr>
            <p:nvPr/>
          </p:nvSpPr>
          <p:spPr bwMode="auto">
            <a:xfrm flipH="1">
              <a:off x="4953000" y="3200400"/>
              <a:ext cx="533400" cy="76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45" name="Line 81"/>
            <p:cNvSpPr>
              <a:spLocks noChangeShapeType="1"/>
            </p:cNvSpPr>
            <p:nvPr/>
          </p:nvSpPr>
          <p:spPr bwMode="auto">
            <a:xfrm>
              <a:off x="381000" y="3429000"/>
              <a:ext cx="8305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46" name="Text Box 82"/>
            <p:cNvSpPr txBox="1">
              <a:spLocks noChangeArrowheads="1"/>
            </p:cNvSpPr>
            <p:nvPr/>
          </p:nvSpPr>
          <p:spPr bwMode="auto">
            <a:xfrm>
              <a:off x="533400" y="2971800"/>
              <a:ext cx="2133600" cy="36671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solidFill>
                    <a:schemeClr val="tx2"/>
                  </a:solidFill>
                  <a:latin typeface="Verdana" charset="0"/>
                  <a:ea typeface="宋体" charset="-122"/>
                </a:rPr>
                <a:t>forward strand</a:t>
              </a:r>
            </a:p>
          </p:txBody>
        </p:sp>
        <p:sp>
          <p:nvSpPr>
            <p:cNvPr id="62547" name="Text Box 83"/>
            <p:cNvSpPr txBox="1">
              <a:spLocks noChangeArrowheads="1"/>
            </p:cNvSpPr>
            <p:nvPr/>
          </p:nvSpPr>
          <p:spPr bwMode="auto">
            <a:xfrm>
              <a:off x="457200" y="3369129"/>
              <a:ext cx="2362200" cy="36671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>
                  <a:solidFill>
                    <a:schemeClr val="tx2"/>
                  </a:solidFill>
                  <a:latin typeface="Verdana" charset="0"/>
                  <a:ea typeface="宋体" charset="-122"/>
                </a:rPr>
                <a:t>backward strand</a:t>
              </a:r>
            </a:p>
          </p:txBody>
        </p:sp>
        <p:sp>
          <p:nvSpPr>
            <p:cNvPr id="62548" name="AutoShape 84"/>
            <p:cNvSpPr>
              <a:spLocks noChangeArrowheads="1"/>
            </p:cNvSpPr>
            <p:nvPr/>
          </p:nvSpPr>
          <p:spPr bwMode="auto">
            <a:xfrm>
              <a:off x="6096000" y="1981200"/>
              <a:ext cx="838200" cy="83820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>
                  <a:latin typeface="Times" charset="0"/>
                  <a:ea typeface="宋体" charset="-122"/>
                </a:rPr>
                <a:t>3’ UTR</a:t>
              </a:r>
            </a:p>
          </p:txBody>
        </p:sp>
        <p:sp>
          <p:nvSpPr>
            <p:cNvPr id="62549" name="AutoShape 85"/>
            <p:cNvSpPr>
              <a:spLocks noChangeArrowheads="1"/>
            </p:cNvSpPr>
            <p:nvPr/>
          </p:nvSpPr>
          <p:spPr bwMode="auto">
            <a:xfrm>
              <a:off x="2286000" y="4114800"/>
              <a:ext cx="838200" cy="83820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>
                  <a:latin typeface="Times" charset="0"/>
                  <a:ea typeface="宋体" charset="-122"/>
                </a:rPr>
                <a:t>5’ UTR</a:t>
              </a:r>
            </a:p>
          </p:txBody>
        </p:sp>
        <p:sp>
          <p:nvSpPr>
            <p:cNvPr id="62550" name="AutoShape 86"/>
            <p:cNvSpPr>
              <a:spLocks noChangeArrowheads="1"/>
            </p:cNvSpPr>
            <p:nvPr/>
          </p:nvSpPr>
          <p:spPr bwMode="auto">
            <a:xfrm>
              <a:off x="6172200" y="4114800"/>
              <a:ext cx="838200" cy="83820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>
                  <a:latin typeface="Times" charset="0"/>
                  <a:ea typeface="宋体" charset="-122"/>
                </a:rPr>
                <a:t>3’ UTR</a:t>
              </a:r>
            </a:p>
          </p:txBody>
        </p:sp>
        <p:sp>
          <p:nvSpPr>
            <p:cNvPr id="62551" name="Oval 87"/>
            <p:cNvSpPr>
              <a:spLocks noChangeArrowheads="1"/>
            </p:cNvSpPr>
            <p:nvPr/>
          </p:nvSpPr>
          <p:spPr bwMode="auto">
            <a:xfrm>
              <a:off x="5410200" y="3581400"/>
              <a:ext cx="685800" cy="685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 dirty="0" err="1">
                  <a:latin typeface="Times" charset="0"/>
                  <a:ea typeface="宋体" charset="-122"/>
                </a:rPr>
                <a:t>poly</a:t>
              </a:r>
              <a:r>
                <a:rPr lang="en-US" altLang="zh-CN" dirty="0" err="1">
                  <a:latin typeface="Times" charset="0"/>
                  <a:ea typeface="宋体" charset="-122"/>
                </a:rPr>
                <a:t>A</a:t>
              </a:r>
              <a:endParaRPr lang="en-US" altLang="zh-CN" dirty="0">
                <a:latin typeface="Times" charset="0"/>
                <a:ea typeface="宋体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GeneScan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N - </a:t>
            </a:r>
            <a:r>
              <a:rPr lang="en-US" altLang="zh-CN" dirty="0" err="1">
                <a:ea typeface="宋体" pitchFamily="2" charset="-122"/>
                <a:cs typeface="Times New Roman" pitchFamily="18" charset="0"/>
              </a:rPr>
              <a:t>intergenic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 region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P - promoter</a:t>
            </a:r>
          </a:p>
          <a:p>
            <a:pPr>
              <a:lnSpc>
                <a:spcPct val="80000"/>
              </a:lnSpc>
            </a:pPr>
            <a:r>
              <a:rPr lang="en-US" altLang="zh-CN" dirty="0" smtClean="0">
                <a:ea typeface="宋体" pitchFamily="2" charset="-122"/>
                <a:cs typeface="Times New Roman" pitchFamily="18" charset="0"/>
              </a:rPr>
              <a:t>(5’/3’) UTR 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- 5</a:t>
            </a:r>
            <a:r>
              <a:rPr lang="en-US" altLang="zh-CN" dirty="0" smtClean="0">
                <a:ea typeface="宋体" pitchFamily="2" charset="-122"/>
                <a:cs typeface="Times New Roman" pitchFamily="18" charset="0"/>
              </a:rPr>
              <a:t>’/3’ 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untranslated region</a:t>
            </a:r>
          </a:p>
          <a:p>
            <a:pPr>
              <a:lnSpc>
                <a:spcPct val="115000"/>
              </a:lnSpc>
            </a:pPr>
            <a:r>
              <a:rPr lang="en-US" altLang="zh-CN" dirty="0" err="1">
                <a:ea typeface="宋体" pitchFamily="2" charset="-122"/>
                <a:cs typeface="Times New Roman" pitchFamily="18" charset="0"/>
              </a:rPr>
              <a:t>E</a:t>
            </a:r>
            <a:r>
              <a:rPr lang="en-US" altLang="zh-CN" baseline="-25000" dirty="0" err="1">
                <a:ea typeface="宋体" pitchFamily="2" charset="-122"/>
                <a:cs typeface="Times New Roman" pitchFamily="18" charset="0"/>
              </a:rPr>
              <a:t>sngl</a:t>
            </a:r>
            <a:r>
              <a:rPr lang="en-US" altLang="zh-CN" baseline="-25000" dirty="0"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– single exon (</a:t>
            </a:r>
            <a:r>
              <a:rPr lang="en-US" altLang="zh-CN" dirty="0" err="1">
                <a:ea typeface="宋体" pitchFamily="2" charset="-122"/>
                <a:cs typeface="Times New Roman" pitchFamily="18" charset="0"/>
              </a:rPr>
              <a:t>intronless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) (translation start -&gt; stop codon)</a:t>
            </a:r>
          </a:p>
          <a:p>
            <a:pPr>
              <a:lnSpc>
                <a:spcPct val="115000"/>
              </a:lnSpc>
            </a:pPr>
            <a:r>
              <a:rPr lang="en-US" altLang="zh-CN" dirty="0" err="1">
                <a:ea typeface="宋体" pitchFamily="2" charset="-122"/>
                <a:cs typeface="Times New Roman" pitchFamily="18" charset="0"/>
              </a:rPr>
              <a:t>E</a:t>
            </a:r>
            <a:r>
              <a:rPr lang="en-US" altLang="zh-CN" baseline="-25000" dirty="0" err="1">
                <a:ea typeface="宋体" pitchFamily="2" charset="-122"/>
                <a:cs typeface="Times New Roman" pitchFamily="18" charset="0"/>
              </a:rPr>
              <a:t>init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 – initial exon (translation start -&gt; donor splice site)</a:t>
            </a:r>
          </a:p>
          <a:p>
            <a:pPr>
              <a:lnSpc>
                <a:spcPct val="115000"/>
              </a:lnSpc>
            </a:pPr>
            <a:r>
              <a:rPr lang="en-US" altLang="zh-CN" dirty="0" err="1">
                <a:ea typeface="宋体" pitchFamily="2" charset="-122"/>
                <a:cs typeface="Times New Roman" pitchFamily="18" charset="0"/>
              </a:rPr>
              <a:t>E</a:t>
            </a:r>
            <a:r>
              <a:rPr lang="en-US" altLang="zh-CN" baseline="-25000" dirty="0" err="1">
                <a:ea typeface="宋体" pitchFamily="2" charset="-122"/>
                <a:cs typeface="Times New Roman" pitchFamily="18" charset="0"/>
              </a:rPr>
              <a:t>k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 – phase k internal exon (acceptor splice site -&gt; donor splice site)</a:t>
            </a:r>
          </a:p>
          <a:p>
            <a:pPr>
              <a:lnSpc>
                <a:spcPct val="115000"/>
              </a:lnSpc>
            </a:pPr>
            <a:r>
              <a:rPr lang="en-US" altLang="zh-CN" dirty="0" err="1">
                <a:ea typeface="宋体" pitchFamily="2" charset="-122"/>
                <a:cs typeface="Times New Roman" pitchFamily="18" charset="0"/>
              </a:rPr>
              <a:t>E</a:t>
            </a:r>
            <a:r>
              <a:rPr lang="en-US" altLang="zh-CN" baseline="-25000" dirty="0" err="1">
                <a:ea typeface="宋体" pitchFamily="2" charset="-122"/>
                <a:cs typeface="Times New Roman" pitchFamily="18" charset="0"/>
              </a:rPr>
              <a:t>term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 – terminal exon (acceptor splice site -&gt; stop codon)</a:t>
            </a:r>
          </a:p>
          <a:p>
            <a:pPr>
              <a:lnSpc>
                <a:spcPct val="115000"/>
              </a:lnSpc>
            </a:pPr>
            <a:r>
              <a:rPr lang="en-US" altLang="zh-CN" dirty="0" err="1">
                <a:ea typeface="宋体" pitchFamily="2" charset="-122"/>
                <a:cs typeface="Times New Roman" pitchFamily="18" charset="0"/>
              </a:rPr>
              <a:t>I</a:t>
            </a:r>
            <a:r>
              <a:rPr lang="en-US" altLang="zh-CN" baseline="-25000" dirty="0" err="1">
                <a:ea typeface="宋体" pitchFamily="2" charset="-122"/>
                <a:cs typeface="Times New Roman" pitchFamily="18" charset="0"/>
              </a:rPr>
              <a:t>k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 – phase k intron: 0 – between codons; 1 – after the first base of a codon; 2 – after the second base of a </a:t>
            </a:r>
            <a:r>
              <a:rPr lang="en-US" altLang="zh-CN" dirty="0" smtClean="0">
                <a:ea typeface="宋体" pitchFamily="2" charset="-122"/>
                <a:cs typeface="Times New Roman" pitchFamily="18" charset="0"/>
              </a:rPr>
              <a:t>codon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8984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GeneScan</a:t>
            </a:r>
            <a:r>
              <a:rPr lang="en-US" altLang="zh-CN" dirty="0" smtClean="0"/>
              <a:t> Features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  <a:cs typeface="Arial" pitchFamily="34" charset="0"/>
              </a:rPr>
              <a:t>Model both strands at once</a:t>
            </a:r>
          </a:p>
          <a:p>
            <a:r>
              <a:rPr lang="en-US" altLang="zh-CN" dirty="0">
                <a:ea typeface="宋体" pitchFamily="2" charset="-122"/>
                <a:cs typeface="Arial" pitchFamily="34" charset="0"/>
              </a:rPr>
              <a:t>Each state may output a string of symbols (according to some probability distribution).</a:t>
            </a:r>
          </a:p>
          <a:p>
            <a:r>
              <a:rPr lang="en-US" altLang="zh-CN" dirty="0">
                <a:ea typeface="宋体" pitchFamily="2" charset="-122"/>
                <a:cs typeface="Arial" pitchFamily="34" charset="0"/>
              </a:rPr>
              <a:t>Explicit intron/exon length modeling</a:t>
            </a:r>
          </a:p>
          <a:p>
            <a:r>
              <a:rPr lang="en-US" altLang="zh-CN" dirty="0">
                <a:ea typeface="宋体" pitchFamily="2" charset="-122"/>
                <a:cs typeface="Arial" pitchFamily="34" charset="0"/>
              </a:rPr>
              <a:t>Advanced splice site </a:t>
            </a:r>
            <a:r>
              <a:rPr lang="en-US" altLang="zh-CN" dirty="0" smtClean="0">
                <a:ea typeface="宋体" pitchFamily="2" charset="-122"/>
                <a:cs typeface="Arial" pitchFamily="34" charset="0"/>
              </a:rPr>
              <a:t>modeling</a:t>
            </a:r>
            <a:endParaRPr lang="en-US" altLang="zh-CN" dirty="0">
              <a:ea typeface="宋体" pitchFamily="2" charset="-122"/>
              <a:cs typeface="Arial" pitchFamily="34" charset="0"/>
            </a:endParaRPr>
          </a:p>
          <a:p>
            <a:r>
              <a:rPr lang="en-US" altLang="zh-CN" dirty="0">
                <a:ea typeface="宋体" pitchFamily="2" charset="-122"/>
                <a:cs typeface="Arial" pitchFamily="34" charset="0"/>
              </a:rPr>
              <a:t>Parameters learned from annotated genes</a:t>
            </a:r>
          </a:p>
          <a:p>
            <a:r>
              <a:rPr lang="en-US" altLang="zh-CN" dirty="0">
                <a:ea typeface="宋体" pitchFamily="2" charset="-122"/>
              </a:rPr>
              <a:t>Prediction of multiple genes in a sequence (partial or complete</a:t>
            </a:r>
            <a:r>
              <a:rPr lang="en-US" altLang="zh-CN" dirty="0" smtClean="0">
                <a:ea typeface="宋体" pitchFamily="2" charset="-122"/>
              </a:rPr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3418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PWM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Position Weight </a:t>
            </a:r>
            <a:r>
              <a:rPr lang="en-US" altLang="zh-CN" dirty="0">
                <a:ea typeface="宋体" charset="-122"/>
              </a:rPr>
              <a:t>matrix </a:t>
            </a:r>
            <a:r>
              <a:rPr lang="en-US" altLang="zh-CN" dirty="0" smtClean="0">
                <a:ea typeface="宋体" charset="-122"/>
              </a:rPr>
              <a:t>(PWM</a:t>
            </a:r>
            <a:r>
              <a:rPr lang="en-US" altLang="zh-CN" dirty="0">
                <a:ea typeface="宋体" charset="-122"/>
              </a:rPr>
              <a:t>) </a:t>
            </a:r>
            <a:r>
              <a:rPr lang="en-US" altLang="zh-CN" dirty="0" smtClean="0">
                <a:ea typeface="宋体" charset="-122"/>
              </a:rPr>
              <a:t>for </a:t>
            </a:r>
            <a:r>
              <a:rPr lang="en-US" altLang="zh-CN" dirty="0">
                <a:ea typeface="宋体" charset="-122"/>
              </a:rPr>
              <a:t>acceptor site, branch point, </a:t>
            </a:r>
            <a:r>
              <a:rPr lang="en-US" altLang="zh-CN" dirty="0" err="1">
                <a:ea typeface="宋体" charset="-122"/>
              </a:rPr>
              <a:t>polyA</a:t>
            </a:r>
            <a:r>
              <a:rPr lang="en-US" altLang="zh-CN" dirty="0">
                <a:ea typeface="宋体" charset="-122"/>
              </a:rPr>
              <a:t> site and promoter </a:t>
            </a:r>
            <a:r>
              <a:rPr lang="en-US" altLang="zh-CN" dirty="0" smtClean="0">
                <a:ea typeface="宋体" charset="-122"/>
              </a:rPr>
              <a:t>region.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92" y="4581128"/>
            <a:ext cx="3927710" cy="1080120"/>
          </a:xfrm>
          <a:prstGeom prst="rect">
            <a:avLst/>
          </a:prstGeom>
        </p:spPr>
      </p:pic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9048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034250"/>
            <a:ext cx="40671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5949280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http://en.wikipedia.org/wiki/Position_weight_matrix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68422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Donor Sites: A Simple Model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82575" y="692696"/>
            <a:ext cx="8709025" cy="5454650"/>
            <a:chOff x="282575" y="533400"/>
            <a:chExt cx="8709025" cy="545465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838200" y="533400"/>
              <a:ext cx="77724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en-CA" altLang="zh-CN" sz="4400">
                <a:solidFill>
                  <a:schemeClr val="tx2"/>
                </a:solidFill>
                <a:latin typeface="Comic Sans MS" pitchFamily="-96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5984875" y="3130550"/>
              <a:ext cx="2841625" cy="2857500"/>
              <a:chOff x="3770" y="1972"/>
              <a:chExt cx="1790" cy="1800"/>
            </a:xfrm>
          </p:grpSpPr>
          <p:pic>
            <p:nvPicPr>
              <p:cNvPr id="43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0" y="1972"/>
                <a:ext cx="1790" cy="1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Line 6"/>
              <p:cNvSpPr>
                <a:spLocks noChangeShapeType="1"/>
              </p:cNvSpPr>
              <p:nvPr/>
            </p:nvSpPr>
            <p:spPr bwMode="auto">
              <a:xfrm flipH="1">
                <a:off x="4360" y="2056"/>
                <a:ext cx="0" cy="164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393700" y="1797050"/>
              <a:ext cx="8597900" cy="644525"/>
              <a:chOff x="248" y="1132"/>
              <a:chExt cx="5416" cy="406"/>
            </a:xfrm>
          </p:grpSpPr>
          <p:sp>
            <p:nvSpPr>
              <p:cNvPr id="30" name="Text Box 8"/>
              <p:cNvSpPr txBox="1">
                <a:spLocks noChangeArrowheads="1"/>
              </p:cNvSpPr>
              <p:nvPr/>
            </p:nvSpPr>
            <p:spPr bwMode="auto">
              <a:xfrm>
                <a:off x="352" y="1132"/>
                <a:ext cx="22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1600" b="1">
                    <a:solidFill>
                      <a:srgbClr val="FF9900"/>
                    </a:solidFill>
                    <a:latin typeface="Comic Sans MS" pitchFamily="-96" charset="0"/>
                    <a:ea typeface="宋体" charset="-122"/>
                  </a:rPr>
                  <a:t>5’</a:t>
                </a:r>
              </a:p>
            </p:txBody>
          </p:sp>
          <p:sp>
            <p:nvSpPr>
              <p:cNvPr id="31" name="Text Box 9"/>
              <p:cNvSpPr txBox="1">
                <a:spLocks noChangeArrowheads="1"/>
              </p:cNvSpPr>
              <p:nvPr/>
            </p:nvSpPr>
            <p:spPr bwMode="auto">
              <a:xfrm>
                <a:off x="5392" y="1148"/>
                <a:ext cx="22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1600" b="1">
                    <a:solidFill>
                      <a:srgbClr val="FF9900"/>
                    </a:solidFill>
                    <a:latin typeface="Comic Sans MS" pitchFamily="-96" charset="0"/>
                    <a:ea typeface="宋体" charset="-122"/>
                  </a:rPr>
                  <a:t>3’</a:t>
                </a:r>
              </a:p>
            </p:txBody>
          </p:sp>
          <p:grpSp>
            <p:nvGrpSpPr>
              <p:cNvPr id="32" name="Group 10"/>
              <p:cNvGrpSpPr>
                <a:grpSpLocks/>
              </p:cNvGrpSpPr>
              <p:nvPr/>
            </p:nvGrpSpPr>
            <p:grpSpPr bwMode="auto">
              <a:xfrm>
                <a:off x="248" y="1362"/>
                <a:ext cx="5416" cy="176"/>
                <a:chOff x="216" y="1872"/>
                <a:chExt cx="5416" cy="176"/>
              </a:xfrm>
            </p:grpSpPr>
            <p:grpSp>
              <p:nvGrpSpPr>
                <p:cNvPr id="33" name="Group 11"/>
                <p:cNvGrpSpPr>
                  <a:grpSpLocks/>
                </p:cNvGrpSpPr>
                <p:nvPr/>
              </p:nvGrpSpPr>
              <p:grpSpPr bwMode="auto">
                <a:xfrm>
                  <a:off x="592" y="1872"/>
                  <a:ext cx="4680" cy="176"/>
                  <a:chOff x="592" y="1872"/>
                  <a:chExt cx="4680" cy="176"/>
                </a:xfrm>
              </p:grpSpPr>
              <p:sp>
                <p:nvSpPr>
                  <p:cNvPr id="36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592" y="1872"/>
                    <a:ext cx="576" cy="176"/>
                  </a:xfrm>
                  <a:prstGeom prst="rect">
                    <a:avLst/>
                  </a:prstGeom>
                  <a:solidFill>
                    <a:srgbClr val="FF9900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168" y="1872"/>
                    <a:ext cx="304" cy="176"/>
                  </a:xfrm>
                  <a:prstGeom prst="rect">
                    <a:avLst/>
                  </a:prstGeom>
                  <a:solidFill>
                    <a:srgbClr val="0000FF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1472" y="1872"/>
                    <a:ext cx="1032" cy="176"/>
                  </a:xfrm>
                  <a:prstGeom prst="rect">
                    <a:avLst/>
                  </a:prstGeom>
                  <a:solidFill>
                    <a:srgbClr val="00CC66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eaLnBrk="0" hangingPunct="0"/>
                    <a:endParaRPr lang="en-AU" altLang="zh-CN" sz="2400">
                      <a:solidFill>
                        <a:schemeClr val="bg1"/>
                      </a:solidFill>
                      <a:latin typeface="Helvetica" pitchFamily="-96" charset="0"/>
                    </a:endParaRPr>
                  </a:p>
                </p:txBody>
              </p:sp>
              <p:sp>
                <p:nvSpPr>
                  <p:cNvPr id="39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2488" y="1872"/>
                    <a:ext cx="584" cy="176"/>
                  </a:xfrm>
                  <a:prstGeom prst="rect">
                    <a:avLst/>
                  </a:prstGeom>
                  <a:solidFill>
                    <a:srgbClr val="0000FF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1872"/>
                    <a:ext cx="728" cy="176"/>
                  </a:xfrm>
                  <a:prstGeom prst="rect">
                    <a:avLst/>
                  </a:prstGeom>
                  <a:solidFill>
                    <a:srgbClr val="00CC66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eaLnBrk="0" hangingPunct="0"/>
                    <a:endParaRPr lang="en-AU" altLang="zh-CN" sz="2400">
                      <a:solidFill>
                        <a:schemeClr val="bg1"/>
                      </a:solidFill>
                      <a:latin typeface="Helvetica" pitchFamily="-96" charset="0"/>
                    </a:endParaRPr>
                  </a:p>
                </p:txBody>
              </p:sp>
              <p:sp>
                <p:nvSpPr>
                  <p:cNvPr id="4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3800" y="1872"/>
                    <a:ext cx="896" cy="176"/>
                  </a:xfrm>
                  <a:prstGeom prst="rect">
                    <a:avLst/>
                  </a:prstGeom>
                  <a:solidFill>
                    <a:srgbClr val="0000FF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696" y="1872"/>
                    <a:ext cx="576" cy="176"/>
                  </a:xfrm>
                  <a:prstGeom prst="rect">
                    <a:avLst/>
                  </a:prstGeom>
                  <a:solidFill>
                    <a:srgbClr val="FF9900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4" name="AutoShape 19"/>
                <p:cNvSpPr>
                  <a:spLocks noChangeArrowheads="1"/>
                </p:cNvSpPr>
                <p:nvPr/>
              </p:nvSpPr>
              <p:spPr bwMode="auto">
                <a:xfrm>
                  <a:off x="5336" y="1880"/>
                  <a:ext cx="296" cy="152"/>
                </a:xfrm>
                <a:prstGeom prst="rightArrow">
                  <a:avLst>
                    <a:gd name="adj1" fmla="val 50000"/>
                    <a:gd name="adj2" fmla="val 48684"/>
                  </a:avLst>
                </a:prstGeom>
                <a:solidFill>
                  <a:srgbClr val="FF99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AutoShape 20"/>
                <p:cNvSpPr>
                  <a:spLocks noChangeArrowheads="1"/>
                </p:cNvSpPr>
                <p:nvPr/>
              </p:nvSpPr>
              <p:spPr bwMode="auto">
                <a:xfrm flipH="1">
                  <a:off x="216" y="1880"/>
                  <a:ext cx="296" cy="152"/>
                </a:xfrm>
                <a:prstGeom prst="rightArrow">
                  <a:avLst>
                    <a:gd name="adj1" fmla="val 50000"/>
                    <a:gd name="adj2" fmla="val 48684"/>
                  </a:avLst>
                </a:prstGeom>
                <a:solidFill>
                  <a:srgbClr val="FF99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1622425" y="1582738"/>
              <a:ext cx="3444875" cy="931862"/>
              <a:chOff x="1022" y="997"/>
              <a:chExt cx="2170" cy="587"/>
            </a:xfrm>
          </p:grpSpPr>
          <p:sp>
            <p:nvSpPr>
              <p:cNvPr id="27" name="Text Box 22"/>
              <p:cNvSpPr txBox="1">
                <a:spLocks noChangeArrowheads="1"/>
              </p:cNvSpPr>
              <p:nvPr/>
            </p:nvSpPr>
            <p:spPr bwMode="auto">
              <a:xfrm>
                <a:off x="1022" y="997"/>
                <a:ext cx="91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AU" altLang="zh-CN" sz="2000" b="1">
                    <a:latin typeface="Arial Unicode MS" pitchFamily="34" charset="-128"/>
                  </a:rPr>
                  <a:t>Donor site</a:t>
                </a:r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1392" y="1304"/>
                <a:ext cx="200" cy="2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AU" altLang="zh-CN" sz="2400">
                  <a:latin typeface="Symbol" pitchFamily="-96" charset="2"/>
                </a:endParaRPr>
              </a:p>
            </p:txBody>
          </p:sp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2992" y="1304"/>
                <a:ext cx="200" cy="2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AU" altLang="zh-CN" sz="2400">
                  <a:latin typeface="Symbol" pitchFamily="-96" charset="2"/>
                </a:endParaRPr>
              </a:p>
            </p:txBody>
          </p:sp>
        </p:grp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2575" y="2501900"/>
              <a:ext cx="5938838" cy="3479800"/>
              <a:chOff x="178" y="1576"/>
              <a:chExt cx="3741" cy="2192"/>
            </a:xfrm>
          </p:grpSpPr>
          <p:grpSp>
            <p:nvGrpSpPr>
              <p:cNvPr id="10" name="Group 26"/>
              <p:cNvGrpSpPr>
                <a:grpSpLocks/>
              </p:cNvGrpSpPr>
              <p:nvPr/>
            </p:nvGrpSpPr>
            <p:grpSpPr bwMode="auto">
              <a:xfrm>
                <a:off x="191" y="1968"/>
                <a:ext cx="3440" cy="1800"/>
                <a:chOff x="191" y="1968"/>
                <a:chExt cx="3440" cy="1800"/>
              </a:xfrm>
            </p:grpSpPr>
            <p:sp>
              <p:nvSpPr>
                <p:cNvPr id="16" name="Rectangle 27"/>
                <p:cNvSpPr>
                  <a:spLocks noChangeArrowheads="1"/>
                </p:cNvSpPr>
                <p:nvPr/>
              </p:nvSpPr>
              <p:spPr bwMode="auto">
                <a:xfrm>
                  <a:off x="191" y="1976"/>
                  <a:ext cx="3440" cy="17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" name="Rectangle 28"/>
                <p:cNvSpPr>
                  <a:spLocks noChangeArrowheads="1"/>
                </p:cNvSpPr>
                <p:nvPr/>
              </p:nvSpPr>
              <p:spPr bwMode="auto">
                <a:xfrm>
                  <a:off x="1888" y="2308"/>
                  <a:ext cx="358" cy="1318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Rectangle 29"/>
                <p:cNvSpPr>
                  <a:spLocks noChangeArrowheads="1"/>
                </p:cNvSpPr>
                <p:nvPr/>
              </p:nvSpPr>
              <p:spPr bwMode="auto">
                <a:xfrm>
                  <a:off x="2550" y="2308"/>
                  <a:ext cx="358" cy="1318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Rectangle 30"/>
                <p:cNvSpPr>
                  <a:spLocks noChangeArrowheads="1"/>
                </p:cNvSpPr>
                <p:nvPr/>
              </p:nvSpPr>
              <p:spPr bwMode="auto">
                <a:xfrm>
                  <a:off x="3197" y="2315"/>
                  <a:ext cx="358" cy="131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Rectangle 31"/>
                <p:cNvSpPr>
                  <a:spLocks noChangeArrowheads="1"/>
                </p:cNvSpPr>
                <p:nvPr/>
              </p:nvSpPr>
              <p:spPr bwMode="auto">
                <a:xfrm>
                  <a:off x="1234" y="2315"/>
                  <a:ext cx="357" cy="131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Rectangle 32"/>
                <p:cNvSpPr>
                  <a:spLocks noChangeArrowheads="1"/>
                </p:cNvSpPr>
                <p:nvPr/>
              </p:nvSpPr>
              <p:spPr bwMode="auto">
                <a:xfrm>
                  <a:off x="549" y="2315"/>
                  <a:ext cx="358" cy="131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33"/>
                <p:cNvSpPr>
                  <a:spLocks noChangeShapeType="1"/>
                </p:cNvSpPr>
                <p:nvPr/>
              </p:nvSpPr>
              <p:spPr bwMode="auto">
                <a:xfrm>
                  <a:off x="275" y="2592"/>
                  <a:ext cx="3310" cy="0"/>
                </a:xfrm>
                <a:prstGeom prst="line">
                  <a:avLst/>
                </a:prstGeom>
                <a:noFill/>
                <a:ln w="38100">
                  <a:solidFill>
                    <a:srgbClr val="00CC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34"/>
                <p:cNvSpPr>
                  <a:spLocks noChangeShapeType="1"/>
                </p:cNvSpPr>
                <p:nvPr/>
              </p:nvSpPr>
              <p:spPr bwMode="auto">
                <a:xfrm>
                  <a:off x="549" y="2315"/>
                  <a:ext cx="0" cy="1311"/>
                </a:xfrm>
                <a:prstGeom prst="line">
                  <a:avLst/>
                </a:prstGeom>
                <a:noFill/>
                <a:ln w="38100">
                  <a:solidFill>
                    <a:srgbClr val="00CC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35"/>
                <p:cNvSpPr>
                  <a:spLocks noChangeShapeType="1"/>
                </p:cNvSpPr>
                <p:nvPr/>
              </p:nvSpPr>
              <p:spPr bwMode="auto">
                <a:xfrm>
                  <a:off x="1888" y="2256"/>
                  <a:ext cx="0" cy="145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392" y="1968"/>
                  <a:ext cx="87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CC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AU" altLang="zh-CN" sz="2400" b="1">
                      <a:solidFill>
                        <a:srgbClr val="00CC66"/>
                      </a:solidFill>
                      <a:latin typeface="Helvetica" pitchFamily="-96" charset="0"/>
                    </a:rPr>
                    <a:t>Position</a:t>
                  </a:r>
                </a:p>
              </p:txBody>
            </p:sp>
            <p:sp>
              <p:nvSpPr>
                <p:cNvPr id="26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54" y="2337"/>
                  <a:ext cx="2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CC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AU" altLang="zh-CN" sz="2400" b="1">
                      <a:solidFill>
                        <a:srgbClr val="00CC66"/>
                      </a:solidFill>
                      <a:latin typeface="Symbol" pitchFamily="-96" charset="2"/>
                    </a:rPr>
                    <a:t>%</a:t>
                  </a:r>
                </a:p>
              </p:txBody>
            </p:sp>
          </p:grpSp>
          <p:grpSp>
            <p:nvGrpSpPr>
              <p:cNvPr id="11" name="Group 38"/>
              <p:cNvGrpSpPr>
                <a:grpSpLocks/>
              </p:cNvGrpSpPr>
              <p:nvPr/>
            </p:nvGrpSpPr>
            <p:grpSpPr bwMode="auto">
              <a:xfrm>
                <a:off x="178" y="1576"/>
                <a:ext cx="3741" cy="2143"/>
                <a:chOff x="178" y="1576"/>
                <a:chExt cx="3741" cy="2143"/>
              </a:xfrm>
            </p:grpSpPr>
            <p:graphicFrame>
              <p:nvGraphicFramePr>
                <p:cNvPr id="12" name="Object 39"/>
                <p:cNvGraphicFramePr>
                  <a:graphicFrameLocks noChangeAspect="1"/>
                </p:cNvGraphicFramePr>
                <p:nvPr/>
              </p:nvGraphicFramePr>
              <p:xfrm>
                <a:off x="178" y="2362"/>
                <a:ext cx="3741" cy="13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6725" name="Document" r:id="rId4" imgW="6242304" imgH="2182368" progId="Word.Document.8">
                        <p:embed/>
                      </p:oleObj>
                    </mc:Choice>
                    <mc:Fallback>
                      <p:oleObj name="Document" r:id="rId4" imgW="6242304" imgH="2182368" progId="Word.Document.8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8" y="2362"/>
                              <a:ext cx="3741" cy="13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3" name="Group 40"/>
                <p:cNvGrpSpPr>
                  <a:grpSpLocks/>
                </p:cNvGrpSpPr>
                <p:nvPr/>
              </p:nvGrpSpPr>
              <p:grpSpPr bwMode="auto">
                <a:xfrm>
                  <a:off x="240" y="1576"/>
                  <a:ext cx="3376" cy="728"/>
                  <a:chOff x="240" y="1576"/>
                  <a:chExt cx="3376" cy="728"/>
                </a:xfrm>
              </p:grpSpPr>
              <p:sp>
                <p:nvSpPr>
                  <p:cNvPr id="14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40" y="1576"/>
                    <a:ext cx="1152" cy="7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1592" y="1576"/>
                    <a:ext cx="2024" cy="68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3532368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Donor Sites: An Advance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412776"/>
            <a:ext cx="7848872" cy="4752528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MDD (</a:t>
            </a:r>
            <a:r>
              <a:rPr lang="en-US" altLang="zh-CN" dirty="0" smtClean="0">
                <a:ea typeface="宋体" charset="-122"/>
              </a:rPr>
              <a:t>maximal </a:t>
            </a:r>
            <a:r>
              <a:rPr lang="en-US" altLang="zh-CN" dirty="0">
                <a:ea typeface="宋体" charset="-122"/>
              </a:rPr>
              <a:t>dependence </a:t>
            </a:r>
            <a:r>
              <a:rPr lang="en-US" altLang="zh-CN" dirty="0" smtClean="0">
                <a:ea typeface="宋体" charset="-122"/>
              </a:rPr>
              <a:t>decomposition)</a:t>
            </a:r>
            <a:endParaRPr lang="zh-CN" altLang="en-US" dirty="0"/>
          </a:p>
        </p:txBody>
      </p:sp>
      <p:pic>
        <p:nvPicPr>
          <p:cNvPr id="4" name="Picture 2" descr="Jeltree.jpg                                                    00034AA4Mac 1019                       BBFF5FF6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552762" cy="301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9592" y="566124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Nodes: Counts</a:t>
            </a:r>
          </a:p>
          <a:p>
            <a:r>
              <a:rPr lang="en-US" altLang="zh-CN" dirty="0" smtClean="0"/>
              <a:t>Edges: Split Variables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78660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6672"/>
            <a:ext cx="5895213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501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Semi-Markov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For general Markov model, the duration of state follows a geometric distribution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However, the exon length generally follows a normal distribution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567682"/>
              </p:ext>
            </p:extLst>
          </p:nvPr>
        </p:nvGraphicFramePr>
        <p:xfrm>
          <a:off x="1259632" y="2996952"/>
          <a:ext cx="6735763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05" name="Formula" r:id="rId3" imgW="3261600" imgH="637560" progId="Equation.Ribbit">
                  <p:embed/>
                </p:oleObj>
              </mc:Choice>
              <mc:Fallback>
                <p:oleObj name="Formula" r:id="rId3" imgW="3261600" imgH="637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632" y="2996952"/>
                        <a:ext cx="6735763" cy="131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84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549275"/>
            <a:ext cx="7161212" cy="1143000"/>
          </a:xfrm>
        </p:spPr>
        <p:txBody>
          <a:bodyPr/>
          <a:lstStyle/>
          <a:p>
            <a:pPr eaLnBrk="1" hangingPunct="1"/>
            <a:r>
              <a:rPr lang="zh-CN" altLang="en-US" sz="4000" smtClean="0"/>
              <a:t>离散时间随机过程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844675"/>
            <a:ext cx="7993062" cy="4616450"/>
          </a:xfrm>
        </p:spPr>
        <p:txBody>
          <a:bodyPr/>
          <a:lstStyle/>
          <a:p>
            <a:pPr eaLnBrk="1" hangingPunct="1"/>
            <a:r>
              <a:rPr lang="zh-CN" altLang="en-US" sz="2800" smtClean="0"/>
              <a:t>对于离散的时间 </a:t>
            </a:r>
            <a:r>
              <a:rPr lang="en-US" altLang="zh-CN" sz="2800" smtClean="0"/>
              <a:t>t=0, 1, 2, 3, </a:t>
            </a:r>
            <a:r>
              <a:rPr lang="en-US" altLang="zh-CN" sz="2800" smtClean="0">
                <a:latin typeface="MT Extra" pitchFamily="18" charset="2"/>
                <a:sym typeface="MT Extra" pitchFamily="18" charset="2"/>
              </a:rPr>
              <a:t></a:t>
            </a:r>
            <a:r>
              <a:rPr lang="en-US" altLang="zh-CN" sz="2800" smtClean="0"/>
              <a:t> </a:t>
            </a:r>
            <a:r>
              <a:rPr lang="zh-CN" altLang="en-US" sz="2800" smtClean="0"/>
              <a:t>的每一个 </a:t>
            </a:r>
            <a:r>
              <a:rPr lang="en-US" altLang="zh-CN" sz="2800" smtClean="0"/>
              <a:t>t </a:t>
            </a:r>
            <a:r>
              <a:rPr lang="zh-CN" altLang="en-US" sz="2800" smtClean="0"/>
              <a:t>对应一个随机变量</a:t>
            </a:r>
            <a:r>
              <a:rPr lang="zh-CN" altLang="en-US" sz="2800" smtClean="0">
                <a:latin typeface="Symbol" pitchFamily="18" charset="2"/>
                <a:sym typeface="Symbol" pitchFamily="18" charset="2"/>
              </a:rPr>
              <a:t></a:t>
            </a:r>
            <a:r>
              <a:rPr lang="en-US" altLang="zh-CN" sz="2800" i="1" baseline="-50000" smtClean="0">
                <a:sym typeface="Symbol" pitchFamily="18" charset="2"/>
              </a:rPr>
              <a:t>t</a:t>
            </a:r>
            <a:r>
              <a:rPr lang="en-US" altLang="zh-CN" sz="2800" smtClean="0"/>
              <a:t>(</a:t>
            </a:r>
            <a:r>
              <a:rPr lang="en-US" altLang="zh-CN" sz="2800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sz="2800" smtClean="0"/>
              <a:t>)</a:t>
            </a:r>
            <a:r>
              <a:rPr lang="zh-CN" altLang="en-US" sz="2800" smtClean="0"/>
              <a:t>，我们把</a:t>
            </a:r>
            <a:r>
              <a:rPr lang="zh-CN" altLang="en-US" sz="2800" smtClean="0">
                <a:latin typeface="Symbol" pitchFamily="18" charset="2"/>
                <a:sym typeface="Symbol" pitchFamily="18" charset="2"/>
              </a:rPr>
              <a:t></a:t>
            </a:r>
            <a:r>
              <a:rPr lang="en-US" altLang="zh-CN" sz="2800" smtClean="0"/>
              <a:t>={</a:t>
            </a:r>
            <a:r>
              <a:rPr lang="en-US" altLang="zh-CN" sz="2800" smtClean="0">
                <a:latin typeface="Symbol" pitchFamily="18" charset="2"/>
                <a:sym typeface="Symbol" pitchFamily="18" charset="2"/>
              </a:rPr>
              <a:t></a:t>
            </a:r>
            <a:r>
              <a:rPr lang="en-US" altLang="zh-CN" sz="2800" baseline="-25000" smtClean="0">
                <a:sym typeface="Symbol" pitchFamily="18" charset="2"/>
              </a:rPr>
              <a:t>0</a:t>
            </a:r>
            <a:r>
              <a:rPr lang="en-US" altLang="zh-CN" sz="2800" smtClean="0"/>
              <a:t>, </a:t>
            </a:r>
            <a:r>
              <a:rPr lang="en-US" altLang="zh-CN" sz="2800" smtClean="0">
                <a:latin typeface="Symbol" pitchFamily="18" charset="2"/>
                <a:sym typeface="Symbol" pitchFamily="18" charset="2"/>
              </a:rPr>
              <a:t></a:t>
            </a:r>
            <a:r>
              <a:rPr lang="en-US" altLang="zh-CN" sz="2800" baseline="-50000" smtClean="0">
                <a:sym typeface="Symbol" pitchFamily="18" charset="2"/>
              </a:rPr>
              <a:t>1</a:t>
            </a:r>
            <a:r>
              <a:rPr lang="en-US" altLang="zh-CN" sz="2800" smtClean="0"/>
              <a:t>, </a:t>
            </a:r>
            <a:r>
              <a:rPr lang="en-US" altLang="zh-CN" sz="2800" smtClean="0">
                <a:latin typeface="MT Extra" pitchFamily="18" charset="2"/>
                <a:sym typeface="MT Extra" pitchFamily="18" charset="2"/>
              </a:rPr>
              <a:t></a:t>
            </a:r>
            <a:r>
              <a:rPr lang="en-US" altLang="zh-CN" sz="2800" smtClean="0"/>
              <a:t>, </a:t>
            </a:r>
            <a:r>
              <a:rPr lang="en-US" altLang="zh-CN" sz="2800" smtClean="0">
                <a:latin typeface="Symbol" pitchFamily="18" charset="2"/>
                <a:sym typeface="Symbol" pitchFamily="18" charset="2"/>
              </a:rPr>
              <a:t></a:t>
            </a:r>
            <a:r>
              <a:rPr lang="en-US" altLang="zh-CN" sz="2800" baseline="-25000" smtClean="0">
                <a:latin typeface="宋体" charset="-122"/>
                <a:sym typeface="Symbol" pitchFamily="18" charset="2"/>
              </a:rPr>
              <a:t>n</a:t>
            </a:r>
            <a:r>
              <a:rPr lang="en-US" altLang="zh-CN" sz="2800" smtClean="0"/>
              <a:t>, </a:t>
            </a:r>
            <a:r>
              <a:rPr lang="en-US" altLang="zh-CN" sz="2800" smtClean="0">
                <a:latin typeface="MT Extra" pitchFamily="18" charset="2"/>
                <a:sym typeface="MT Extra" pitchFamily="18" charset="2"/>
              </a:rPr>
              <a:t></a:t>
            </a:r>
            <a:r>
              <a:rPr lang="en-US" altLang="zh-CN" sz="2800" smtClean="0"/>
              <a:t>}</a:t>
            </a:r>
            <a:r>
              <a:rPr lang="zh-CN" altLang="en-US" sz="2800" smtClean="0"/>
              <a:t>这样一个随机变量的序列叫做离散时间的</a:t>
            </a:r>
            <a:r>
              <a:rPr lang="zh-CN" altLang="en-US" sz="2800" b="1" smtClean="0"/>
              <a:t>随机过程。</a:t>
            </a:r>
          </a:p>
          <a:p>
            <a:pPr eaLnBrk="1" hangingPunct="1"/>
            <a:endParaRPr lang="zh-CN" altLang="en-US" sz="900" smtClean="0"/>
          </a:p>
          <a:p>
            <a:pPr eaLnBrk="1" hangingPunct="1"/>
            <a:endParaRPr lang="zh-CN" altLang="en-US" sz="900" smtClean="0"/>
          </a:p>
          <a:p>
            <a:pPr eaLnBrk="1" hangingPunct="1"/>
            <a:r>
              <a:rPr lang="zh-CN" altLang="en-US" sz="2800" smtClean="0"/>
              <a:t>所有</a:t>
            </a:r>
            <a:r>
              <a:rPr lang="zh-CN" altLang="en-US" sz="2800" smtClean="0">
                <a:latin typeface="Symbol" pitchFamily="18" charset="2"/>
                <a:sym typeface="Symbol" pitchFamily="18" charset="2"/>
              </a:rPr>
              <a:t></a:t>
            </a:r>
            <a:r>
              <a:rPr lang="en-US" altLang="zh-CN" sz="2800" baseline="-50000" smtClean="0">
                <a:sym typeface="Symbol" pitchFamily="18" charset="2"/>
              </a:rPr>
              <a:t>t</a:t>
            </a:r>
            <a:r>
              <a:rPr lang="en-US" altLang="zh-CN" sz="2800" smtClean="0"/>
              <a:t>(</a:t>
            </a:r>
            <a:r>
              <a:rPr lang="en-US" altLang="zh-CN" sz="2800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sz="2800" smtClean="0"/>
              <a:t>)</a:t>
            </a:r>
            <a:r>
              <a:rPr lang="en-US" altLang="zh-CN" sz="2800" baseline="-25000" smtClean="0"/>
              <a:t> </a:t>
            </a:r>
            <a:r>
              <a:rPr lang="en-US" altLang="zh-CN" sz="2800" smtClean="0"/>
              <a:t>(t=0, 1, 2, 3, </a:t>
            </a:r>
            <a:r>
              <a:rPr lang="en-US" altLang="zh-CN" sz="2800" smtClean="0">
                <a:latin typeface="MT Extra" pitchFamily="18" charset="2"/>
                <a:sym typeface="MT Extra" pitchFamily="18" charset="2"/>
              </a:rPr>
              <a:t></a:t>
            </a:r>
            <a:r>
              <a:rPr lang="en-US" altLang="zh-CN" sz="2800" smtClean="0"/>
              <a:t> ) </a:t>
            </a:r>
            <a:r>
              <a:rPr lang="zh-CN" altLang="en-US" sz="2800" smtClean="0"/>
              <a:t>具有公共的取值集合</a:t>
            </a:r>
            <a:r>
              <a:rPr lang="en-US" altLang="zh-CN" sz="2800" smtClean="0"/>
              <a:t>, </a:t>
            </a:r>
            <a:r>
              <a:rPr lang="zh-CN" altLang="en-US" sz="2800" smtClean="0"/>
              <a:t>我们把此集合叫做</a:t>
            </a:r>
            <a:r>
              <a:rPr lang="zh-CN" altLang="en-US" sz="2800" b="1" smtClean="0"/>
              <a:t>状态空间，记为 </a:t>
            </a:r>
            <a:r>
              <a:rPr lang="en-US" altLang="zh-CN" sz="2800" b="1" smtClean="0">
                <a:latin typeface="Palace Script MT Semi Bold" pitchFamily="2" charset="0"/>
              </a:rPr>
              <a:t>S</a:t>
            </a:r>
            <a:r>
              <a:rPr lang="en-US" altLang="zh-CN" sz="2800" smtClean="0"/>
              <a:t> </a:t>
            </a:r>
            <a:r>
              <a:rPr lang="zh-CN" altLang="en-US" sz="2800" i="1" smtClean="0"/>
              <a:t>。</a:t>
            </a:r>
            <a:endParaRPr lang="zh-CN" altLang="en-US" sz="1000" i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ea typeface="宋体" charset="-122"/>
              </a:rPr>
              <a:t>GeneScan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For more detail, see:</a:t>
            </a:r>
          </a:p>
          <a:p>
            <a:r>
              <a:rPr lang="en-US" altLang="zh-CN" dirty="0"/>
              <a:t>Burge, C. and </a:t>
            </a:r>
            <a:r>
              <a:rPr lang="en-US" altLang="zh-CN" dirty="0" err="1"/>
              <a:t>Karlin</a:t>
            </a:r>
            <a:r>
              <a:rPr lang="en-US" altLang="zh-CN" dirty="0"/>
              <a:t>, S. (1997) Prediction of complete gene structures in human genomic DNA. </a:t>
            </a:r>
            <a:r>
              <a:rPr lang="en-US" altLang="zh-CN" i="1" dirty="0"/>
              <a:t>J. Mol. Biol. </a:t>
            </a:r>
            <a:r>
              <a:rPr lang="en-US" altLang="zh-CN" b="1" dirty="0"/>
              <a:t>268, </a:t>
            </a:r>
            <a:r>
              <a:rPr lang="en-US" altLang="zh-CN" dirty="0"/>
              <a:t>78-94</a:t>
            </a:r>
          </a:p>
          <a:p>
            <a:r>
              <a:rPr lang="en-US" altLang="zh-CN" dirty="0"/>
              <a:t>Burge, C. B. and </a:t>
            </a:r>
            <a:r>
              <a:rPr lang="en-US" altLang="zh-CN" dirty="0" err="1"/>
              <a:t>Karlin</a:t>
            </a:r>
            <a:r>
              <a:rPr lang="en-US" altLang="zh-CN" dirty="0"/>
              <a:t>, S. (1998) Finding the genes in genomic DNA. </a:t>
            </a:r>
            <a:r>
              <a:rPr lang="en-US" altLang="zh-CN" i="1" dirty="0" err="1"/>
              <a:t>Curr</a:t>
            </a:r>
            <a:r>
              <a:rPr lang="en-US" altLang="zh-CN" i="1" dirty="0"/>
              <a:t>. </a:t>
            </a:r>
            <a:r>
              <a:rPr lang="en-US" altLang="zh-CN" i="1" dirty="0" err="1"/>
              <a:t>Opin</a:t>
            </a:r>
            <a:r>
              <a:rPr lang="en-US" altLang="zh-CN" i="1" dirty="0"/>
              <a:t>. </a:t>
            </a:r>
            <a:r>
              <a:rPr lang="en-US" altLang="zh-CN" i="1" dirty="0" err="1"/>
              <a:t>Struct</a:t>
            </a:r>
            <a:r>
              <a:rPr lang="en-US" altLang="zh-CN" i="1" dirty="0"/>
              <a:t>. Biol.</a:t>
            </a:r>
            <a:r>
              <a:rPr lang="en-US" altLang="zh-CN" dirty="0"/>
              <a:t> </a:t>
            </a:r>
            <a:r>
              <a:rPr lang="en-US" altLang="zh-CN" b="1" dirty="0"/>
              <a:t>8,</a:t>
            </a:r>
            <a:r>
              <a:rPr lang="en-US" altLang="zh-CN" dirty="0"/>
              <a:t> 346-354. 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参考文献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钱敏平，龚光鲁。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应用随机过程</a:t>
            </a:r>
            <a:r>
              <a:rPr lang="en-US" altLang="zh-CN" sz="2800" dirty="0" smtClean="0"/>
              <a:t>》</a:t>
            </a:r>
            <a:r>
              <a:rPr lang="zh-CN" altLang="en-US" sz="2800" dirty="0" smtClean="0"/>
              <a:t>，北京大学出版社，</a:t>
            </a:r>
            <a:r>
              <a:rPr lang="en-US" altLang="zh-CN" sz="2800" dirty="0" smtClean="0"/>
              <a:t>1998</a:t>
            </a:r>
            <a:r>
              <a:rPr lang="zh-CN" altLang="en-US" sz="2800" dirty="0" smtClean="0"/>
              <a:t>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David W. Mount. Bioinformatics, Sequence and Genome Analysis. Cold Spring Harbor Laboratory Press, 2002.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Amy N. </a:t>
            </a:r>
            <a:r>
              <a:rPr lang="en-US" altLang="zh-CN" sz="2800" dirty="0" err="1" smtClean="0"/>
              <a:t>Langville</a:t>
            </a:r>
            <a:r>
              <a:rPr lang="en-US" altLang="zh-CN" sz="2800" dirty="0" smtClean="0"/>
              <a:t> and Carl D. Meyer. Deeper Inside </a:t>
            </a:r>
            <a:r>
              <a:rPr lang="en-US" altLang="zh-CN" sz="2800" dirty="0" err="1" smtClean="0"/>
              <a:t>PageRank</a:t>
            </a:r>
            <a:r>
              <a:rPr lang="en-US" altLang="zh-CN" sz="2800" dirty="0" smtClean="0"/>
              <a:t>, Internet Mathematics Vol. 1, No. 3: 335-380, 2004.</a:t>
            </a:r>
          </a:p>
          <a:p>
            <a:pPr>
              <a:lnSpc>
                <a:spcPct val="90000"/>
              </a:lnSpc>
            </a:pPr>
            <a:r>
              <a:rPr lang="en-US" altLang="zh-CN" sz="2800" dirty="0" smtClean="0"/>
              <a:t>L. </a:t>
            </a:r>
            <a:r>
              <a:rPr lang="en-US" altLang="zh-CN" sz="2800" dirty="0" err="1" smtClean="0"/>
              <a:t>Rabiner</a:t>
            </a:r>
            <a:r>
              <a:rPr lang="en-US" altLang="zh-CN" sz="2800" dirty="0" smtClean="0"/>
              <a:t>, “A Tutorial on Hidden Markov Models and Selected Applications in Speech Recognition”, Proceedings of the IEEE, Vol. 77, No. 2, Feb. 1989</a:t>
            </a:r>
          </a:p>
          <a:p>
            <a:pPr>
              <a:lnSpc>
                <a:spcPct val="90000"/>
              </a:lnSpc>
            </a:pPr>
            <a:r>
              <a:rPr lang="en-US" altLang="zh-CN" sz="2800" dirty="0" smtClean="0"/>
              <a:t>On-line tutorial: http://www.comp.leeds.ac.uk/roger/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800" dirty="0" smtClean="0"/>
              <a:t>    </a:t>
            </a:r>
            <a:r>
              <a:rPr lang="en-US" altLang="zh-CN" sz="2800" dirty="0" err="1" smtClean="0"/>
              <a:t>HiddenMarkovModels</a:t>
            </a:r>
            <a:r>
              <a:rPr lang="en-US" altLang="zh-CN" sz="2800" dirty="0" smtClean="0"/>
              <a:t>/</a:t>
            </a:r>
            <a:r>
              <a:rPr lang="en-US" altLang="zh-CN" sz="2800" dirty="0" err="1" smtClean="0"/>
              <a:t>html_dev</a:t>
            </a:r>
            <a:r>
              <a:rPr lang="en-US" altLang="zh-CN" sz="2800" dirty="0" smtClean="0"/>
              <a:t>/main.html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549275"/>
            <a:ext cx="7161212" cy="1143000"/>
          </a:xfrm>
        </p:spPr>
        <p:txBody>
          <a:bodyPr/>
          <a:lstStyle/>
          <a:p>
            <a:pPr eaLnBrk="1" hangingPunct="1"/>
            <a:r>
              <a:rPr lang="zh-CN" altLang="en-US" smtClean="0"/>
              <a:t>离散时间随机过程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981200"/>
            <a:ext cx="7993062" cy="461645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对于一个固定的</a:t>
            </a:r>
            <a:r>
              <a:rPr lang="zh-CN" altLang="en-US" i="1" dirty="0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dirty="0" smtClean="0"/>
              <a:t>, </a:t>
            </a:r>
            <a:r>
              <a:rPr lang="en-US" altLang="zh-CN" dirty="0" smtClean="0">
                <a:latin typeface="Symbol" pitchFamily="18" charset="2"/>
                <a:sym typeface="Symbol" pitchFamily="18" charset="2"/>
              </a:rPr>
              <a:t></a:t>
            </a:r>
            <a:r>
              <a:rPr lang="en-US" altLang="zh-CN" dirty="0" smtClean="0"/>
              <a:t>(</a:t>
            </a:r>
            <a:r>
              <a:rPr lang="en-US" altLang="zh-CN" dirty="0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dirty="0" smtClean="0"/>
              <a:t>)={</a:t>
            </a:r>
            <a:r>
              <a:rPr lang="en-US" altLang="zh-CN" dirty="0" smtClean="0">
                <a:latin typeface="Symbol" pitchFamily="18" charset="2"/>
                <a:sym typeface="Symbol" pitchFamily="18" charset="2"/>
              </a:rPr>
              <a:t></a:t>
            </a:r>
            <a:r>
              <a:rPr lang="en-US" altLang="zh-CN" baseline="-25000" dirty="0" smtClean="0">
                <a:latin typeface="宋体" charset="-122"/>
                <a:sym typeface="Symbol" pitchFamily="18" charset="2"/>
              </a:rPr>
              <a:t>0</a:t>
            </a:r>
            <a:r>
              <a:rPr lang="en-US" altLang="zh-CN" dirty="0" smtClean="0"/>
              <a:t>(</a:t>
            </a:r>
            <a:r>
              <a:rPr lang="en-US" altLang="zh-CN" dirty="0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dirty="0" smtClean="0"/>
              <a:t>), </a:t>
            </a:r>
            <a:r>
              <a:rPr lang="en-US" altLang="zh-CN" dirty="0" smtClean="0">
                <a:latin typeface="Symbol" pitchFamily="18" charset="2"/>
                <a:sym typeface="Symbol" pitchFamily="18" charset="2"/>
              </a:rPr>
              <a:t></a:t>
            </a:r>
            <a:r>
              <a:rPr lang="en-US" altLang="zh-CN" baseline="-25000" dirty="0" smtClean="0">
                <a:sym typeface="Symbol" pitchFamily="18" charset="2"/>
              </a:rPr>
              <a:t>1</a:t>
            </a:r>
            <a:r>
              <a:rPr lang="en-US" altLang="zh-CN" dirty="0" smtClean="0"/>
              <a:t>(</a:t>
            </a:r>
            <a:r>
              <a:rPr lang="en-US" altLang="zh-CN" dirty="0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dirty="0" smtClean="0"/>
              <a:t>), </a:t>
            </a:r>
            <a:r>
              <a:rPr lang="en-US" altLang="zh-CN" dirty="0" smtClean="0">
                <a:latin typeface="MT Extra" pitchFamily="18" charset="2"/>
                <a:sym typeface="MT Extra" pitchFamily="18" charset="2"/>
              </a:rPr>
              <a:t></a:t>
            </a:r>
            <a:r>
              <a:rPr lang="en-US" altLang="zh-CN" dirty="0" smtClean="0"/>
              <a:t>, </a:t>
            </a:r>
            <a:r>
              <a:rPr lang="en-US" altLang="zh-CN" dirty="0" smtClean="0">
                <a:latin typeface="Symbol" pitchFamily="18" charset="2"/>
                <a:sym typeface="Symbol" pitchFamily="18" charset="2"/>
              </a:rPr>
              <a:t></a:t>
            </a:r>
            <a:r>
              <a:rPr lang="en-US" altLang="zh-CN" baseline="-25000" dirty="0" smtClean="0">
                <a:sym typeface="Symbol" pitchFamily="18" charset="2"/>
              </a:rPr>
              <a:t>n</a:t>
            </a:r>
            <a:r>
              <a:rPr lang="en-US" altLang="zh-CN" dirty="0" smtClean="0"/>
              <a:t>(</a:t>
            </a:r>
            <a:r>
              <a:rPr lang="en-US" altLang="zh-CN" dirty="0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dirty="0" smtClean="0"/>
              <a:t>), </a:t>
            </a:r>
            <a:r>
              <a:rPr lang="en-US" altLang="zh-CN" dirty="0" smtClean="0">
                <a:latin typeface="MT Extra" pitchFamily="18" charset="2"/>
                <a:sym typeface="MT Extra" pitchFamily="18" charset="2"/>
              </a:rPr>
              <a:t></a:t>
            </a:r>
            <a:r>
              <a:rPr lang="en-US" altLang="zh-CN" dirty="0" smtClean="0"/>
              <a:t>}</a:t>
            </a:r>
            <a:r>
              <a:rPr lang="en-US" altLang="zh-CN" b="1" i="1" dirty="0" smtClean="0">
                <a:latin typeface="Symbol" pitchFamily="18" charset="2"/>
              </a:rPr>
              <a:t> </a:t>
            </a:r>
            <a:r>
              <a:rPr lang="zh-CN" altLang="en-US" dirty="0" smtClean="0"/>
              <a:t>就是一个状态的序列</a:t>
            </a:r>
            <a:r>
              <a:rPr lang="en-US" altLang="zh-CN" dirty="0" smtClean="0"/>
              <a:t>, </a:t>
            </a:r>
            <a:r>
              <a:rPr lang="zh-CN" altLang="en-US" dirty="0" smtClean="0"/>
              <a:t>称为该随机过程的一条轨道，我们把 </a:t>
            </a:r>
            <a:r>
              <a:rPr lang="zh-CN" altLang="en-US" i="1" dirty="0" smtClean="0">
                <a:latin typeface="Symbol" pitchFamily="18" charset="2"/>
                <a:sym typeface="Symbol" pitchFamily="18" charset="2"/>
              </a:rPr>
              <a:t></a:t>
            </a:r>
            <a:r>
              <a:rPr lang="en-US" altLang="zh-CN" i="1" baseline="-25000" dirty="0" smtClean="0">
                <a:sym typeface="Symbol" pitchFamily="18" charset="2"/>
              </a:rPr>
              <a:t>t</a:t>
            </a:r>
            <a:r>
              <a:rPr lang="en-US" altLang="zh-CN" i="1" dirty="0" smtClean="0"/>
              <a:t>(</a:t>
            </a:r>
            <a:r>
              <a:rPr lang="en-US" altLang="zh-CN" i="1" dirty="0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i="1" dirty="0" smtClean="0"/>
              <a:t>)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的取值叫做该条轨道在时间 </a:t>
            </a:r>
            <a:r>
              <a:rPr lang="en-US" altLang="zh-CN" dirty="0" smtClean="0"/>
              <a:t>t </a:t>
            </a:r>
            <a:r>
              <a:rPr lang="zh-CN" altLang="en-US" dirty="0" smtClean="0"/>
              <a:t>的状态。</a:t>
            </a:r>
            <a:endParaRPr lang="zh-CN" altLang="en-US" sz="1000" dirty="0" smtClean="0"/>
          </a:p>
          <a:p>
            <a:pPr eaLnBrk="1" hangingPunct="1"/>
            <a:endParaRPr lang="zh-CN" altLang="en-US" sz="1000" dirty="0" smtClean="0"/>
          </a:p>
          <a:p>
            <a:pPr eaLnBrk="1" hangingPunct="1"/>
            <a:r>
              <a:rPr lang="zh-CN" altLang="en-US" dirty="0" smtClean="0"/>
              <a:t>                                         的联合分布称为 </a:t>
            </a:r>
            <a:r>
              <a:rPr lang="en-US" altLang="zh-CN" b="1" i="1" dirty="0" smtClean="0">
                <a:latin typeface="Symbol" pitchFamily="18" charset="2"/>
              </a:rPr>
              <a:t>x  </a:t>
            </a:r>
            <a:r>
              <a:rPr lang="zh-CN" altLang="en-US" dirty="0" smtClean="0">
                <a:latin typeface="Symbol" pitchFamily="18" charset="2"/>
              </a:rPr>
              <a:t>的一个有限维分布</a:t>
            </a:r>
            <a:r>
              <a:rPr lang="en-US" altLang="zh-CN" dirty="0" smtClean="0">
                <a:latin typeface="Symbol" pitchFamily="18" charset="2"/>
              </a:rPr>
              <a:t>, </a:t>
            </a:r>
            <a:r>
              <a:rPr lang="zh-CN" altLang="en-US" dirty="0" smtClean="0"/>
              <a:t>我们用 </a:t>
            </a:r>
            <a:r>
              <a:rPr lang="en-US" altLang="zh-CN" b="1" i="1" dirty="0" smtClean="0">
                <a:latin typeface="Symbol" pitchFamily="18" charset="2"/>
              </a:rPr>
              <a:t>x 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的全部有限维分布刻画它的统计特性</a:t>
            </a:r>
            <a:r>
              <a:rPr lang="en-US" altLang="zh-CN" dirty="0" smtClean="0"/>
              <a:t>.</a:t>
            </a:r>
          </a:p>
        </p:txBody>
      </p:sp>
      <p:pic>
        <p:nvPicPr>
          <p:cNvPr id="33796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4357694"/>
            <a:ext cx="3571900" cy="29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马氏</a:t>
            </a:r>
            <a:r>
              <a:rPr lang="en-US" altLang="zh-CN" smtClean="0"/>
              <a:t>(Markov)</a:t>
            </a:r>
            <a:r>
              <a:rPr lang="zh-CN" altLang="en-US" smtClean="0"/>
              <a:t>链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随机过程</a:t>
            </a:r>
            <a:r>
              <a:rPr lang="en-US" altLang="zh-CN" dirty="0" smtClean="0"/>
              <a:t>                       </a:t>
            </a:r>
            <a:r>
              <a:rPr lang="zh-CN" altLang="en-US" dirty="0" smtClean="0"/>
              <a:t>称为有限状态马氏链， 若     只有有限个取值且满足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记之为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矩阵                                     称为从</a:t>
            </a:r>
            <a:r>
              <a:rPr lang="en-US" altLang="zh-CN" dirty="0" smtClean="0"/>
              <a:t>n</a:t>
            </a:r>
            <a:r>
              <a:rPr lang="zh-CN" altLang="en-US" dirty="0" smtClean="0"/>
              <a:t>出发的</a:t>
            </a:r>
            <a:r>
              <a:rPr lang="en-US" altLang="zh-CN" dirty="0" smtClean="0"/>
              <a:t>k</a:t>
            </a:r>
            <a:r>
              <a:rPr lang="zh-CN" altLang="en-US" dirty="0" smtClean="0"/>
              <a:t>步转移概率矩阵</a:t>
            </a:r>
          </a:p>
        </p:txBody>
      </p:sp>
      <p:graphicFrame>
        <p:nvGraphicFramePr>
          <p:cNvPr id="409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222937"/>
              </p:ext>
            </p:extLst>
          </p:nvPr>
        </p:nvGraphicFramePr>
        <p:xfrm>
          <a:off x="2352675" y="2954338"/>
          <a:ext cx="428625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" name="Formula" r:id="rId4" imgW="2162880" imgH="403920" progId="Equation.Ribbit">
                  <p:embed/>
                </p:oleObj>
              </mc:Choice>
              <mc:Fallback>
                <p:oleObj name="Formula" r:id="rId4" imgW="2162880" imgH="403920" progId="Equation.Ribbit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75" y="2954338"/>
                        <a:ext cx="4286250" cy="798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643174" y="1714488"/>
          <a:ext cx="18335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8" name="Formula" r:id="rId6" imgW="924840" imgH="177840" progId="Equation.Ribbit">
                  <p:embed/>
                </p:oleObj>
              </mc:Choice>
              <mc:Fallback>
                <p:oleObj name="Formula" r:id="rId6" imgW="924840" imgH="177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1714488"/>
                        <a:ext cx="1833563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428728" y="2214554"/>
          <a:ext cx="27146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9" name="Formula" r:id="rId8" imgW="137160" imgH="158760" progId="Equation.Ribbit">
                  <p:embed/>
                </p:oleObj>
              </mc:Choice>
              <mc:Fallback>
                <p:oleObj name="Formula" r:id="rId8" imgW="137160" imgH="15876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28" y="2214554"/>
                        <a:ext cx="271463" cy="31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143108" y="4000504"/>
          <a:ext cx="15795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0" name="Formula" r:id="rId10" imgW="796320" imgH="179280" progId="Equation.Ribbit">
                  <p:embed/>
                </p:oleObj>
              </mc:Choice>
              <mc:Fallback>
                <p:oleObj name="Formula" r:id="rId10" imgW="796320" imgH="17928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08" y="4000504"/>
                        <a:ext cx="1579562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785918" y="4572008"/>
          <a:ext cx="3286148" cy="320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1" name="Formula" r:id="rId12" imgW="1841760" imgH="179280" progId="Equation.Ribbit">
                  <p:embed/>
                </p:oleObj>
              </mc:Choice>
              <mc:Fallback>
                <p:oleObj name="Formula" r:id="rId12" imgW="1841760" imgH="17928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18" y="4572008"/>
                        <a:ext cx="3286148" cy="3200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时齐马氏链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如果马氏链的转移矩阵与出发时刻无关，即                              则称此马氏链是</a:t>
            </a:r>
            <a:r>
              <a:rPr lang="zh-CN" altLang="en-US" b="1" dirty="0" smtClean="0"/>
              <a:t>时齐的。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>这时将                    简单地记为 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通常不特别说明</a:t>
            </a:r>
            <a:r>
              <a:rPr lang="en-US" altLang="zh-CN" dirty="0" smtClean="0"/>
              <a:t>, </a:t>
            </a:r>
            <a:r>
              <a:rPr lang="zh-CN" altLang="en-US" dirty="0" smtClean="0"/>
              <a:t>马氏链就指时齐马氏链。</a:t>
            </a:r>
          </a:p>
          <a:p>
            <a:pPr eaLnBrk="1" hangingPunct="1"/>
            <a:r>
              <a:rPr lang="zh-CN" altLang="en-US" dirty="0" smtClean="0"/>
              <a:t>前面的食堂问题就是一个</a:t>
            </a:r>
            <a:r>
              <a:rPr lang="en-US" altLang="zh-CN" dirty="0" smtClean="0"/>
              <a:t>1</a:t>
            </a:r>
            <a:r>
              <a:rPr lang="zh-CN" altLang="en-US" dirty="0" smtClean="0"/>
              <a:t>步时齐马氏链。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704369"/>
              </p:ext>
            </p:extLst>
          </p:nvPr>
        </p:nvGraphicFramePr>
        <p:xfrm>
          <a:off x="1403648" y="2204864"/>
          <a:ext cx="258286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0" name="Formula" r:id="rId4" imgW="1435320" imgH="176760" progId="Equation.Ribbit">
                  <p:embed/>
                </p:oleObj>
              </mc:Choice>
              <mc:Fallback>
                <p:oleObj name="Formula" r:id="rId4" imgW="1435320" imgH="176760" progId="Equation.Ribbit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204864"/>
                        <a:ext cx="2582862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03454"/>
              </p:ext>
            </p:extLst>
          </p:nvPr>
        </p:nvGraphicFramePr>
        <p:xfrm>
          <a:off x="2195736" y="2780928"/>
          <a:ext cx="15795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1" name="Formula" r:id="rId6" imgW="796320" imgH="179280" progId="Equation.Ribbit">
                  <p:embed/>
                </p:oleObj>
              </mc:Choice>
              <mc:Fallback>
                <p:oleObj name="Formula" r:id="rId6" imgW="796320" imgH="17928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780928"/>
                        <a:ext cx="1579562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519238"/>
              </p:ext>
            </p:extLst>
          </p:nvPr>
        </p:nvGraphicFramePr>
        <p:xfrm>
          <a:off x="6156176" y="2780928"/>
          <a:ext cx="8143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2" name="Formula" r:id="rId8" imgW="411480" imgH="179280" progId="Equation.Ribbit">
                  <p:embed/>
                </p:oleObj>
              </mc:Choice>
              <mc:Fallback>
                <p:oleObj name="Formula" r:id="rId8" imgW="411480" imgH="17928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2780928"/>
                        <a:ext cx="814387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71550" y="549275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mtClean="0"/>
              <a:t>高阶马氏过程</a:t>
            </a:r>
          </a:p>
        </p:txBody>
      </p:sp>
      <p:sp>
        <p:nvSpPr>
          <p:cNvPr id="51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00113" y="1700213"/>
            <a:ext cx="7848600" cy="46799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/>
              <a:t>若一个随机过程满足：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 smtClean="0"/>
              <a:t>	</a:t>
            </a:r>
          </a:p>
          <a:p>
            <a:pPr eaLnBrk="1" hangingPunct="1">
              <a:lnSpc>
                <a:spcPct val="90000"/>
              </a:lnSpc>
            </a:pPr>
            <a:endParaRPr lang="zh-CN" altLang="en-US" sz="2800" dirty="0" smtClean="0"/>
          </a:p>
          <a:p>
            <a:pPr eaLnBrk="1" hangingPunct="1">
              <a:lnSpc>
                <a:spcPct val="90000"/>
              </a:lnSpc>
            </a:pPr>
            <a:endParaRPr lang="zh-CN" altLang="en-US" sz="28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 smtClean="0"/>
              <a:t>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 smtClean="0"/>
              <a:t>   也就是说随机过程下一时间的发展只和包括当前时间在内的最近的</a:t>
            </a:r>
            <a:r>
              <a:rPr lang="en-US" altLang="zh-CN" sz="2800" dirty="0" smtClean="0"/>
              <a:t>k</a:t>
            </a:r>
            <a:r>
              <a:rPr lang="zh-CN" altLang="en-US" sz="2800" dirty="0" smtClean="0"/>
              <a:t>个时间的状态有关 而和这</a:t>
            </a:r>
            <a:r>
              <a:rPr lang="en-US" altLang="zh-CN" sz="2800" dirty="0" smtClean="0"/>
              <a:t>k</a:t>
            </a:r>
            <a:r>
              <a:rPr lang="zh-CN" altLang="en-US" sz="2800" dirty="0" smtClean="0"/>
              <a:t>个时间之前的历史没有关系</a:t>
            </a:r>
            <a:r>
              <a:rPr lang="en-US" altLang="zh-CN" sz="2800" dirty="0" smtClean="0"/>
              <a:t>,  (</a:t>
            </a:r>
            <a:r>
              <a:rPr lang="zh-CN" altLang="en-US" sz="2800" dirty="0" smtClean="0"/>
              <a:t>其中</a:t>
            </a:r>
            <a:r>
              <a:rPr lang="en-US" altLang="zh-CN" sz="2800" dirty="0" smtClean="0"/>
              <a:t>k=0, 1, 2, </a:t>
            </a:r>
            <a:r>
              <a:rPr lang="en-US" altLang="zh-CN" sz="2800" dirty="0" smtClean="0">
                <a:latin typeface="MT Extra" pitchFamily="18" charset="2"/>
                <a:sym typeface="MT Extra" pitchFamily="18" charset="2"/>
              </a:rPr>
              <a:t></a:t>
            </a:r>
            <a:r>
              <a:rPr lang="en-US" altLang="zh-CN" sz="2800" dirty="0" smtClean="0"/>
              <a:t>)</a:t>
            </a:r>
            <a:r>
              <a:rPr lang="en-US" altLang="zh-CN" sz="2800" i="1" dirty="0" smtClean="0"/>
              <a:t> </a:t>
            </a:r>
            <a:r>
              <a:rPr lang="zh-CN" altLang="en-US" sz="2800" i="1" dirty="0" smtClean="0"/>
              <a:t>，</a:t>
            </a:r>
            <a:r>
              <a:rPr lang="zh-CN" altLang="en-US" sz="2800" dirty="0" smtClean="0"/>
              <a:t>我们把这样的随机过程叫做</a:t>
            </a:r>
            <a:r>
              <a:rPr lang="en-US" altLang="zh-CN" sz="2800" dirty="0" smtClean="0"/>
              <a:t>k</a:t>
            </a:r>
            <a:r>
              <a:rPr lang="zh-CN" altLang="en-US" sz="2800" b="1" dirty="0" smtClean="0"/>
              <a:t>阶马氏链</a:t>
            </a:r>
            <a:r>
              <a:rPr lang="zh-CN" altLang="en-US" sz="2800" dirty="0" smtClean="0"/>
              <a:t>。</a:t>
            </a:r>
            <a:endParaRPr lang="zh-CN" altLang="en-US" sz="2800" i="1" dirty="0" smtClean="0"/>
          </a:p>
        </p:txBody>
      </p:sp>
      <p:graphicFrame>
        <p:nvGraphicFramePr>
          <p:cNvPr id="5122" name="Object 10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324630"/>
              </p:ext>
            </p:extLst>
          </p:nvPr>
        </p:nvGraphicFramePr>
        <p:xfrm>
          <a:off x="1475656" y="2348880"/>
          <a:ext cx="5691188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Formula" r:id="rId4" imgW="2870280" imgH="607320" progId="Equation.Ribbit">
                  <p:embed/>
                </p:oleObj>
              </mc:Choice>
              <mc:Fallback>
                <p:oleObj name="Formula" r:id="rId4" imgW="2870280" imgH="607320" progId="Equation.Ribbit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348880"/>
                        <a:ext cx="5691188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7625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mtClean="0"/>
              <a:t>零</a:t>
            </a:r>
            <a:r>
              <a:rPr lang="en-US" altLang="zh-CN" smtClean="0"/>
              <a:t>(1)</a:t>
            </a:r>
            <a:r>
              <a:rPr lang="zh-CN" altLang="en-US" smtClean="0"/>
              <a:t>阶马氏过程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773238"/>
            <a:ext cx="8135938" cy="3889375"/>
          </a:xfrm>
        </p:spPr>
        <p:txBody>
          <a:bodyPr/>
          <a:lstStyle/>
          <a:p>
            <a:pPr eaLnBrk="1" hangingPunct="1"/>
            <a:r>
              <a:rPr lang="zh-CN" altLang="en-US" smtClean="0"/>
              <a:t>显然 零阶马氏链就是说下一时间的发展和当前状态及已有历史都独立， 也就是相互独立的随机序列 </a:t>
            </a:r>
            <a:r>
              <a:rPr lang="en-US" altLang="zh-CN" smtClean="0"/>
              <a:t>(</a:t>
            </a:r>
            <a:r>
              <a:rPr lang="zh-CN" altLang="en-US" smtClean="0"/>
              <a:t>过程</a:t>
            </a:r>
            <a:r>
              <a:rPr lang="en-US" altLang="zh-CN" smtClean="0"/>
              <a:t>)</a:t>
            </a:r>
            <a:r>
              <a:rPr lang="zh-CN" altLang="en-US" smtClean="0"/>
              <a:t>。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en-US" altLang="zh-CN" smtClean="0"/>
              <a:t>1-</a:t>
            </a:r>
            <a:r>
              <a:rPr lang="zh-CN" altLang="en-US" smtClean="0"/>
              <a:t>阶马氏链就是前面的马氏链</a:t>
            </a:r>
            <a:r>
              <a:rPr lang="en-US" altLang="zh-CN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6575"/>
            <a:ext cx="8229600" cy="881063"/>
          </a:xfrm>
        </p:spPr>
        <p:txBody>
          <a:bodyPr/>
          <a:lstStyle/>
          <a:p>
            <a:pPr eaLnBrk="1" hangingPunct="1"/>
            <a:r>
              <a:rPr lang="zh-CN" altLang="en-US" smtClean="0"/>
              <a:t>关于名称的一点说明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557338"/>
            <a:ext cx="7993063" cy="4392612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参考书中，看到马氏链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过程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的时候要根据上下文进行判断。有的时候是指普遍的马氏链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包括高阶、一阶、零阶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，有时候特指一阶马氏链。</a:t>
            </a:r>
            <a:endParaRPr lang="zh-CN" altLang="en-US" sz="1000" dirty="0" smtClean="0"/>
          </a:p>
          <a:p>
            <a:pPr eaLnBrk="1" hangingPunct="1"/>
            <a:endParaRPr lang="zh-CN" altLang="en-US" sz="1000" dirty="0" smtClean="0"/>
          </a:p>
          <a:p>
            <a:pPr eaLnBrk="1" hangingPunct="1"/>
            <a:r>
              <a:rPr lang="zh-CN" altLang="en-US" sz="2800" dirty="0" smtClean="0"/>
              <a:t>在大多数情况下，如不特别说明，通常是特指</a:t>
            </a:r>
            <a:r>
              <a:rPr lang="zh-CN" altLang="en-US" sz="2800" b="1" dirty="0" smtClean="0"/>
              <a:t>一阶时齐的马氏链</a:t>
            </a:r>
            <a:r>
              <a:rPr lang="zh-CN" altLang="en-US" sz="2800" dirty="0" smtClean="0"/>
              <a:t>。</a:t>
            </a:r>
            <a:endParaRPr lang="zh-CN" altLang="en-US" sz="1000" dirty="0" smtClean="0"/>
          </a:p>
          <a:p>
            <a:pPr eaLnBrk="1" hangingPunct="1"/>
            <a:endParaRPr lang="zh-CN" altLang="en-US" sz="1000" dirty="0" smtClean="0"/>
          </a:p>
          <a:p>
            <a:pPr eaLnBrk="1" hangingPunct="1"/>
            <a:r>
              <a:rPr lang="zh-CN" altLang="en-US" sz="2800" dirty="0" smtClean="0"/>
              <a:t>如果将一个 </a:t>
            </a:r>
            <a:r>
              <a:rPr lang="en-US" altLang="zh-CN" sz="2800" dirty="0" smtClean="0"/>
              <a:t>k</a:t>
            </a:r>
            <a:r>
              <a:rPr lang="en-US" altLang="zh-CN" sz="2800" i="1" dirty="0" smtClean="0"/>
              <a:t>-</a:t>
            </a:r>
            <a:r>
              <a:rPr lang="zh-CN" altLang="en-US" sz="2800" dirty="0" smtClean="0"/>
              <a:t>阶马氏链的相邻 </a:t>
            </a:r>
            <a:r>
              <a:rPr lang="en-US" altLang="zh-CN" sz="2800" dirty="0" smtClean="0"/>
              <a:t>k </a:t>
            </a:r>
            <a:r>
              <a:rPr lang="zh-CN" altLang="en-US" sz="2800" dirty="0" smtClean="0"/>
              <a:t>个时间的状态合为一个新的状态</a:t>
            </a:r>
            <a:r>
              <a:rPr lang="en-US" altLang="zh-CN" sz="2800" dirty="0" smtClean="0"/>
              <a:t>:                                              </a:t>
            </a:r>
            <a:r>
              <a:rPr lang="zh-CN" altLang="en-US" sz="2800" dirty="0" smtClean="0"/>
              <a:t>则  </a:t>
            </a:r>
            <a:r>
              <a:rPr lang="en-US" altLang="zh-CN" sz="2800" dirty="0" smtClean="0"/>
              <a:t>{</a:t>
            </a:r>
            <a:r>
              <a:rPr lang="en-US" altLang="zh-CN" sz="2800" i="1" dirty="0" err="1" smtClean="0"/>
              <a:t>y</a:t>
            </a:r>
            <a:r>
              <a:rPr lang="en-US" altLang="zh-CN" sz="2800" i="1" baseline="-25000" dirty="0" err="1" smtClean="0"/>
              <a:t>n</a:t>
            </a:r>
            <a:r>
              <a:rPr lang="en-US" altLang="zh-CN" sz="2800" dirty="0" smtClean="0"/>
              <a:t>} </a:t>
            </a:r>
            <a:r>
              <a:rPr lang="zh-CN" altLang="en-US" sz="2800" dirty="0" smtClean="0"/>
              <a:t>是一个 </a:t>
            </a:r>
            <a:r>
              <a:rPr lang="en-US" altLang="zh-CN" sz="2800" dirty="0" smtClean="0"/>
              <a:t>1-</a:t>
            </a:r>
            <a:r>
              <a:rPr lang="zh-CN" altLang="en-US" sz="2800" dirty="0" smtClean="0"/>
              <a:t>阶马氏链。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857621" y="4786322"/>
          <a:ext cx="3429024" cy="333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4" name="Formula" r:id="rId4" imgW="1812600" imgH="176760" progId="Equation.Ribbit">
                  <p:embed/>
                </p:oleObj>
              </mc:Choice>
              <mc:Fallback>
                <p:oleObj name="Formula" r:id="rId4" imgW="1812600" imgH="176760" progId="Equation.Ribbit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1" y="4786322"/>
                        <a:ext cx="3429024" cy="3333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转移概率矩阵性质</a:t>
            </a:r>
          </a:p>
        </p:txBody>
      </p:sp>
      <p:sp>
        <p:nvSpPr>
          <p:cNvPr id="6148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其中第三个方程称之为</a:t>
            </a:r>
            <a:r>
              <a:rPr lang="en-US" altLang="zh-CN" dirty="0" smtClean="0"/>
              <a:t>C</a:t>
            </a:r>
            <a:r>
              <a:rPr lang="zh-CN" altLang="en-US" dirty="0" smtClean="0"/>
              <a:t>－</a:t>
            </a:r>
            <a:r>
              <a:rPr lang="en-US" altLang="zh-CN" dirty="0" smtClean="0"/>
              <a:t>K</a:t>
            </a:r>
            <a:r>
              <a:rPr lang="zh-CN" altLang="en-US" dirty="0" smtClean="0"/>
              <a:t>方程</a:t>
            </a:r>
          </a:p>
        </p:txBody>
      </p:sp>
      <p:graphicFrame>
        <p:nvGraphicFramePr>
          <p:cNvPr id="6146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127336"/>
              </p:ext>
            </p:extLst>
          </p:nvPr>
        </p:nvGraphicFramePr>
        <p:xfrm>
          <a:off x="2552700" y="2351088"/>
          <a:ext cx="3752850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Formula" r:id="rId4" imgW="1620720" imgH="636480" progId="Equation.Ribbit">
                  <p:embed/>
                </p:oleObj>
              </mc:Choice>
              <mc:Fallback>
                <p:oleObj name="Formula" r:id="rId4" imgW="1620720" imgH="63648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2700" y="2351088"/>
                        <a:ext cx="3752850" cy="1474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Part I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Markov Model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时齐马氏链性质 </a:t>
            </a:r>
            <a:r>
              <a:rPr lang="en-US" altLang="zh-CN" smtClean="0"/>
              <a:t>(I)</a:t>
            </a:r>
          </a:p>
        </p:txBody>
      </p:sp>
      <p:sp>
        <p:nvSpPr>
          <p:cNvPr id="717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时齐马氏链由转移概率矩阵和初分布完全确定，设转移概率矩阵为</a:t>
            </a:r>
            <a:r>
              <a:rPr lang="en-US" altLang="zh-CN" smtClean="0"/>
              <a:t>P=(p</a:t>
            </a:r>
            <a:r>
              <a:rPr lang="en-US" altLang="zh-CN" baseline="-25000" smtClean="0"/>
              <a:t>ij</a:t>
            </a:r>
            <a:r>
              <a:rPr lang="en-US" altLang="zh-CN" smtClean="0"/>
              <a:t>)</a:t>
            </a:r>
            <a:r>
              <a:rPr lang="zh-CN" altLang="en-US" smtClean="0"/>
              <a:t>，初始分布：                    ，则</a:t>
            </a:r>
          </a:p>
        </p:txBody>
      </p:sp>
      <p:graphicFrame>
        <p:nvGraphicFramePr>
          <p:cNvPr id="7170" name="Object 0"/>
          <p:cNvGraphicFramePr>
            <a:graphicFrameLocks noChangeAspect="1"/>
          </p:cNvGraphicFramePr>
          <p:nvPr/>
        </p:nvGraphicFramePr>
        <p:xfrm>
          <a:off x="1692275" y="2708275"/>
          <a:ext cx="204946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name="Formula" r:id="rId4" imgW="1033920" imgH="217440" progId="Equation.Ribbit">
                  <p:embed/>
                </p:oleObj>
              </mc:Choice>
              <mc:Fallback>
                <p:oleObj name="Formula" r:id="rId4" imgW="1033920" imgH="21744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08275"/>
                        <a:ext cx="2049463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1"/>
          <p:cNvGraphicFramePr>
            <a:graphicFrameLocks noChangeAspect="1"/>
          </p:cNvGraphicFramePr>
          <p:nvPr/>
        </p:nvGraphicFramePr>
        <p:xfrm>
          <a:off x="2771775" y="3716338"/>
          <a:ext cx="392430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" name="Formula" r:id="rId6" imgW="1978920" imgH="898200" progId="Equation.Ribbit">
                  <p:embed/>
                </p:oleObj>
              </mc:Choice>
              <mc:Fallback>
                <p:oleObj name="Formula" r:id="rId6" imgW="1978920" imgH="898200" progId="Equation.Ribbi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716338"/>
                        <a:ext cx="3924300" cy="178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时齐马氏链性质 </a:t>
            </a:r>
            <a:r>
              <a:rPr lang="en-US" altLang="zh-CN" smtClean="0"/>
              <a:t>(II)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若记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>
              <a:buNone/>
            </a:pPr>
            <a:r>
              <a:rPr lang="zh-CN" altLang="en-US" dirty="0" smtClean="0"/>
              <a:t>即所谓绝对概率，则：</a:t>
            </a:r>
          </a:p>
        </p:txBody>
      </p:sp>
      <p:graphicFrame>
        <p:nvGraphicFramePr>
          <p:cNvPr id="8194" name="Object 9"/>
          <p:cNvGraphicFramePr>
            <a:graphicFrameLocks noChangeAspect="1"/>
          </p:cNvGraphicFramePr>
          <p:nvPr/>
        </p:nvGraphicFramePr>
        <p:xfrm>
          <a:off x="2771800" y="4581128"/>
          <a:ext cx="366607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Formula" r:id="rId4" imgW="1082160" imgH="191880" progId="Equation.Ribbit">
                  <p:embed/>
                </p:oleObj>
              </mc:Choice>
              <mc:Fallback>
                <p:oleObj name="Formula" r:id="rId4" imgW="1082160" imgH="191880" progId="Equation.Ribbit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581128"/>
                        <a:ext cx="3666076" cy="648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267744" y="2420888"/>
          <a:ext cx="4718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7" name="Formula" r:id="rId6" imgW="2378880" imgH="219960" progId="Equation.Ribbit">
                  <p:embed/>
                </p:oleObj>
              </mc:Choice>
              <mc:Fallback>
                <p:oleObj name="Formula" r:id="rId6" imgW="2378880" imgH="2199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2420888"/>
                        <a:ext cx="4718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马氏链的不变分布</a:t>
            </a:r>
          </a:p>
        </p:txBody>
      </p:sp>
      <p:sp>
        <p:nvSpPr>
          <p:cNvPr id="9221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状态空间</a:t>
            </a:r>
            <a:r>
              <a:rPr lang="en-US" altLang="zh-CN" dirty="0" smtClean="0"/>
              <a:t>S</a:t>
            </a:r>
            <a:r>
              <a:rPr lang="zh-CN" altLang="en-US" dirty="0" smtClean="0"/>
              <a:t>上的一个概率分布称为转移概率矩阵</a:t>
            </a:r>
            <a:r>
              <a:rPr lang="en-US" altLang="zh-CN" dirty="0" smtClean="0"/>
              <a:t>P</a:t>
            </a:r>
            <a:r>
              <a:rPr lang="zh-CN" altLang="en-US" dirty="0" smtClean="0"/>
              <a:t>的不变概率分布</a:t>
            </a:r>
            <a:r>
              <a:rPr lang="en-US" altLang="zh-CN" dirty="0" smtClean="0"/>
              <a:t>(</a:t>
            </a:r>
            <a:r>
              <a:rPr lang="zh-CN" altLang="en-US" dirty="0" smtClean="0"/>
              <a:t>简称不变分布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，如果 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一般来说，不变分布未必存在。若不变分布存在且唯一</a:t>
            </a:r>
            <a:r>
              <a:rPr lang="en-US" altLang="zh-CN" dirty="0" smtClean="0"/>
              <a:t>(</a:t>
            </a:r>
            <a:r>
              <a:rPr lang="zh-CN" altLang="en-US" dirty="0" smtClean="0"/>
              <a:t>记为</a:t>
            </a:r>
            <a:r>
              <a:rPr lang="zh-CN" altLang="en-US" dirty="0" smtClean="0">
                <a:latin typeface="Symbol" pitchFamily="18" charset="2"/>
                <a:sym typeface="Symbol" pitchFamily="18" charset="2"/>
              </a:rPr>
              <a:t>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，则它是以下代数方程组的唯一非负解。</a:t>
            </a:r>
          </a:p>
          <a:p>
            <a:pPr eaLnBrk="1" hangingPunct="1"/>
            <a:endParaRPr lang="en-US" altLang="zh-CN" dirty="0" smtClean="0"/>
          </a:p>
        </p:txBody>
      </p:sp>
      <p:graphicFrame>
        <p:nvGraphicFramePr>
          <p:cNvPr id="92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315951"/>
              </p:ext>
            </p:extLst>
          </p:nvPr>
        </p:nvGraphicFramePr>
        <p:xfrm>
          <a:off x="4355976" y="5445224"/>
          <a:ext cx="11953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0" name="Formula" r:id="rId4" imgW="603360" imgH="363240" progId="Equation.Ribbit">
                  <p:embed/>
                </p:oleObj>
              </mc:Choice>
              <mc:Fallback>
                <p:oleObj name="Formula" r:id="rId4" imgW="603360" imgH="363240" progId="Equation.Ribbi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5445224"/>
                        <a:ext cx="119538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52255"/>
              </p:ext>
            </p:extLst>
          </p:nvPr>
        </p:nvGraphicFramePr>
        <p:xfrm>
          <a:off x="4000500" y="3198813"/>
          <a:ext cx="9921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1" name="Formula" r:id="rId6" imgW="500400" imgH="156240" progId="Equation.Ribbit">
                  <p:embed/>
                </p:oleObj>
              </mc:Choice>
              <mc:Fallback>
                <p:oleObj name="Formula" r:id="rId6" imgW="50040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0500" y="3198813"/>
                        <a:ext cx="992188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概念 ：可达、互通、不可约</a:t>
            </a:r>
            <a:endParaRPr lang="en-US" altLang="zh-CN" dirty="0" smtClean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/>
              <a:t>可达：状态</a:t>
            </a:r>
            <a:r>
              <a:rPr lang="en-US" altLang="zh-CN" sz="2800" dirty="0" err="1" smtClean="0"/>
              <a:t>i</a:t>
            </a:r>
            <a:r>
              <a:rPr lang="zh-CN" altLang="en-US" sz="2800" dirty="0" smtClean="0"/>
              <a:t>称为可达状态</a:t>
            </a:r>
            <a:r>
              <a:rPr lang="en-US" altLang="zh-CN" sz="2800" dirty="0" smtClean="0"/>
              <a:t>j, </a:t>
            </a:r>
            <a:r>
              <a:rPr lang="zh-CN" altLang="en-US" sz="2800" dirty="0" smtClean="0"/>
              <a:t>如果存在一个指标序列</a:t>
            </a:r>
            <a:r>
              <a:rPr lang="en-US" altLang="zh-CN" sz="2800" dirty="0" smtClean="0"/>
              <a:t>                                   </a:t>
            </a:r>
            <a:r>
              <a:rPr lang="zh-CN" altLang="en-US" sz="2800" dirty="0" smtClean="0"/>
              <a:t>使得</a:t>
            </a:r>
            <a:endParaRPr lang="en-US" altLang="zh-CN" sz="2800" dirty="0" smtClean="0"/>
          </a:p>
          <a:p>
            <a:pPr eaLnBrk="1" hangingPunct="1"/>
            <a:endParaRPr lang="en-US" altLang="zh-CN" sz="2800" dirty="0" smtClean="0"/>
          </a:p>
          <a:p>
            <a:pPr eaLnBrk="1" hangingPunct="1"/>
            <a:endParaRPr lang="en-US" altLang="zh-CN" sz="2800" dirty="0" smtClean="0"/>
          </a:p>
          <a:p>
            <a:pPr eaLnBrk="1" hangingPunct="1"/>
            <a:r>
              <a:rPr lang="zh-CN" altLang="en-US" sz="2800" dirty="0" smtClean="0"/>
              <a:t>用转移概率矩阵来刻画 </a:t>
            </a:r>
            <a:r>
              <a:rPr lang="en-US" altLang="zh-CN" sz="2800" dirty="0" err="1" smtClean="0"/>
              <a:t>i</a:t>
            </a:r>
            <a:r>
              <a:rPr lang="zh-CN" altLang="en-US" sz="2800" dirty="0" smtClean="0"/>
              <a:t>可达 </a:t>
            </a:r>
            <a:r>
              <a:rPr lang="en-US" altLang="zh-CN" sz="2800" dirty="0" smtClean="0"/>
              <a:t>j:</a:t>
            </a:r>
          </a:p>
          <a:p>
            <a:pPr eaLnBrk="1" hangingPunct="1">
              <a:buNone/>
            </a:pPr>
            <a:endParaRPr lang="en-US" altLang="zh-CN" sz="2800" dirty="0" smtClean="0"/>
          </a:p>
          <a:p>
            <a:r>
              <a:rPr lang="zh-CN" altLang="en-US" sz="2800" dirty="0" smtClean="0"/>
              <a:t>互通：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状态</a:t>
            </a:r>
            <a:r>
              <a:rPr lang="en-US" altLang="zh-CN" sz="2800" dirty="0" err="1" smtClean="0"/>
              <a:t>i</a:t>
            </a:r>
            <a:r>
              <a:rPr lang="zh-CN" altLang="en-US" sz="2800" dirty="0" smtClean="0"/>
              <a:t>可达状态</a:t>
            </a:r>
            <a:r>
              <a:rPr lang="en-US" altLang="zh-CN" sz="2800" dirty="0" smtClean="0"/>
              <a:t>j</a:t>
            </a:r>
            <a:r>
              <a:rPr lang="zh-CN" altLang="en-US" sz="2800" dirty="0" smtClean="0"/>
              <a:t>，而且状态</a:t>
            </a:r>
            <a:r>
              <a:rPr lang="en-US" altLang="zh-CN" sz="2800" dirty="0" smtClean="0"/>
              <a:t>j</a:t>
            </a:r>
            <a:r>
              <a:rPr lang="zh-CN" altLang="en-US" sz="2800" dirty="0" smtClean="0"/>
              <a:t>可达状态</a:t>
            </a:r>
            <a:r>
              <a:rPr lang="en-US" altLang="zh-CN" sz="2800" dirty="0" err="1" smtClean="0"/>
              <a:t>i</a:t>
            </a:r>
            <a:r>
              <a:rPr lang="en-US" altLang="zh-CN" sz="2800" dirty="0" smtClean="0"/>
              <a:t>.</a:t>
            </a:r>
          </a:p>
          <a:p>
            <a:r>
              <a:rPr lang="zh-CN" altLang="en-US" sz="2800" dirty="0" smtClean="0"/>
              <a:t>不可约：如果所有状态之间是互通的</a:t>
            </a:r>
            <a:r>
              <a:rPr lang="en-US" altLang="zh-CN" sz="2800" dirty="0" smtClean="0"/>
              <a:t>.</a:t>
            </a:r>
            <a:endParaRPr lang="zh-CN" altLang="en-US" sz="2800" dirty="0" smtClean="0"/>
          </a:p>
          <a:p>
            <a:pPr eaLnBrk="1" hangingPunct="1"/>
            <a:endParaRPr lang="zh-CN" altLang="en-US" sz="2800" dirty="0" smtClean="0"/>
          </a:p>
          <a:p>
            <a:pPr eaLnBrk="1" hangingPunct="1"/>
            <a:endParaRPr lang="zh-CN" altLang="en-US" sz="2800" dirty="0" smtClean="0"/>
          </a:p>
          <a:p>
            <a:pPr eaLnBrk="1" hangingPunct="1">
              <a:buFontTx/>
              <a:buNone/>
            </a:pPr>
            <a:endParaRPr lang="en-US" altLang="zh-CN" sz="2800" dirty="0" smtClean="0"/>
          </a:p>
        </p:txBody>
      </p:sp>
      <p:graphicFrame>
        <p:nvGraphicFramePr>
          <p:cNvPr id="10242" name="Object 10"/>
          <p:cNvGraphicFramePr>
            <a:graphicFrameLocks noChangeAspect="1"/>
          </p:cNvGraphicFramePr>
          <p:nvPr/>
        </p:nvGraphicFramePr>
        <p:xfrm>
          <a:off x="2195736" y="2780928"/>
          <a:ext cx="414813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Formula" r:id="rId4" imgW="2093040" imgH="181800" progId="Equation.Ribbit">
                  <p:embed/>
                </p:oleObj>
              </mc:Choice>
              <mc:Fallback>
                <p:oleObj name="Formula" r:id="rId4" imgW="2093040" imgH="18180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780928"/>
                        <a:ext cx="414813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403648" y="2132856"/>
          <a:ext cx="26241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6" name="Formula" r:id="rId6" imgW="1323360" imgH="153720" progId="Equation.Ribbit">
                  <p:embed/>
                </p:oleObj>
              </mc:Choice>
              <mc:Fallback>
                <p:oleObj name="Formula" r:id="rId6" imgW="1323360" imgH="15372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132856"/>
                        <a:ext cx="2624138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163888" y="4221163"/>
          <a:ext cx="2413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7" name="Formula" r:id="rId8" imgW="1218240" imgH="179280" progId="Equation.Ribbit">
                  <p:embed/>
                </p:oleObj>
              </mc:Choice>
              <mc:Fallback>
                <p:oleObj name="Formula" r:id="rId8" imgW="1218240" imgH="17928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888" y="4221163"/>
                        <a:ext cx="2413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概念：常返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常返性：马氏链                           状态</a:t>
            </a:r>
            <a:r>
              <a:rPr lang="en-US" altLang="zh-CN" dirty="0" smtClean="0"/>
              <a:t>y</a:t>
            </a:r>
            <a:r>
              <a:rPr lang="zh-CN" altLang="en-US" dirty="0" smtClean="0"/>
              <a:t>称为常返的，如果概率为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地发生如下事件：从</a:t>
            </a:r>
            <a:r>
              <a:rPr lang="en-US" altLang="zh-CN" dirty="0" smtClean="0"/>
              <a:t>y</a:t>
            </a:r>
            <a:r>
              <a:rPr lang="zh-CN" altLang="en-US" dirty="0" smtClean="0"/>
              <a:t>出发的状态，有限时间内离开状态</a:t>
            </a:r>
            <a:r>
              <a:rPr lang="en-US" altLang="zh-CN" dirty="0" smtClean="0"/>
              <a:t>y</a:t>
            </a:r>
            <a:r>
              <a:rPr lang="zh-CN" altLang="en-US" dirty="0" smtClean="0"/>
              <a:t>，此后又必到达</a:t>
            </a:r>
            <a:r>
              <a:rPr lang="en-US" altLang="zh-CN" dirty="0" smtClean="0"/>
              <a:t>y</a:t>
            </a:r>
            <a:r>
              <a:rPr lang="zh-CN" altLang="en-US" dirty="0" smtClean="0"/>
              <a:t>，</a:t>
            </a:r>
            <a:r>
              <a:rPr lang="zh-CN" altLang="en-US" dirty="0" smtClean="0">
                <a:latin typeface="MT Extra" pitchFamily="18" charset="2"/>
                <a:sym typeface="MT Extra" pitchFamily="18" charset="2"/>
              </a:rPr>
              <a:t></a:t>
            </a:r>
            <a:r>
              <a:rPr lang="zh-CN" altLang="en-US" dirty="0" smtClean="0"/>
              <a:t>， 如此无限重复。</a:t>
            </a:r>
          </a:p>
          <a:p>
            <a:endParaRPr lang="zh-CN" altLang="en-US" dirty="0"/>
          </a:p>
        </p:txBody>
      </p:sp>
      <p:graphicFrame>
        <p:nvGraphicFramePr>
          <p:cNvPr id="2805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66687"/>
              </p:ext>
            </p:extLst>
          </p:nvPr>
        </p:nvGraphicFramePr>
        <p:xfrm>
          <a:off x="3923928" y="1700808"/>
          <a:ext cx="20351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97" name="Formula" r:id="rId3" imgW="1027440" imgH="177840" progId="Equation.Ribbit">
                  <p:embed/>
                </p:oleObj>
              </mc:Choice>
              <mc:Fallback>
                <p:oleObj name="Formula" r:id="rId3" imgW="1027440" imgH="17784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1700808"/>
                        <a:ext cx="203517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概念：周期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从某个状态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出发</a:t>
            </a:r>
            <a:r>
              <a:rPr lang="en-US" altLang="zh-CN" dirty="0" smtClean="0"/>
              <a:t>, </a:t>
            </a:r>
            <a:r>
              <a:rPr lang="zh-CN" altLang="en-US" dirty="0" smtClean="0"/>
              <a:t>经过</a:t>
            </a:r>
            <a:r>
              <a:rPr lang="en-US" altLang="zh-CN" dirty="0" smtClean="0"/>
              <a:t>n</a:t>
            </a:r>
            <a:r>
              <a:rPr lang="zh-CN" altLang="en-US" dirty="0" smtClean="0"/>
              <a:t>步回到状态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的情形。为此定义集合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这个集合的最大公约数称之为状态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的周期</a:t>
            </a:r>
            <a:r>
              <a:rPr lang="en-US" altLang="zh-CN" dirty="0" smtClean="0"/>
              <a:t>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若</a:t>
            </a:r>
            <a:r>
              <a:rPr lang="en-US" altLang="zh-CN" dirty="0" smtClean="0"/>
              <a:t>T&gt;1</a:t>
            </a:r>
            <a:r>
              <a:rPr lang="zh-CN" altLang="en-US" dirty="0" smtClean="0"/>
              <a:t>称状态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是周期的；若</a:t>
            </a:r>
            <a:r>
              <a:rPr lang="en-US" altLang="zh-CN" dirty="0" smtClean="0"/>
              <a:t>T=1,</a:t>
            </a:r>
            <a:r>
              <a:rPr lang="zh-CN" altLang="en-US" dirty="0" smtClean="0"/>
              <a:t>称状态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为非周期的。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203848" y="2780928"/>
          <a:ext cx="19335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21" name="Formula" r:id="rId3" imgW="974160" imgH="177840" progId="Equation.Ribbit">
                  <p:embed/>
                </p:oleObj>
              </mc:Choice>
              <mc:Fallback>
                <p:oleObj name="Formula" r:id="rId3" imgW="974160" imgH="17784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2780928"/>
                        <a:ext cx="193357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状态</a:t>
            </a:r>
            <a:r>
              <a:rPr lang="en-US" altLang="zh-CN" dirty="0" smtClean="0"/>
              <a:t>1,2,3</a:t>
            </a:r>
            <a:r>
              <a:rPr lang="zh-CN" altLang="en-US" dirty="0" smtClean="0"/>
              <a:t>的周期为</a:t>
            </a:r>
            <a:r>
              <a:rPr lang="en-US" altLang="zh-CN" dirty="0" smtClean="0"/>
              <a:t>2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483768" y="2564904"/>
          <a:ext cx="3971925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45" name="Formula" r:id="rId3" imgW="2004120" imgH="1143000" progId="Equation.Ribbit">
                  <p:embed/>
                </p:oleObj>
              </mc:Choice>
              <mc:Fallback>
                <p:oleObj name="Formula" r:id="rId3" imgW="2004120" imgH="11430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564904"/>
                        <a:ext cx="3971925" cy="226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/>
          <p:cNvGrpSpPr/>
          <p:nvPr/>
        </p:nvGrpSpPr>
        <p:grpSpPr>
          <a:xfrm>
            <a:off x="2843808" y="5013176"/>
            <a:ext cx="3528392" cy="1387897"/>
            <a:chOff x="2843808" y="5013176"/>
            <a:chExt cx="3528392" cy="1387897"/>
          </a:xfrm>
        </p:grpSpPr>
        <p:sp>
          <p:nvSpPr>
            <p:cNvPr id="5" name="椭圆 4"/>
            <p:cNvSpPr/>
            <p:nvPr/>
          </p:nvSpPr>
          <p:spPr>
            <a:xfrm>
              <a:off x="2915816" y="558924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5364088" y="558924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4572000" y="558924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3779912" y="558924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1" name="下弧形箭头 10"/>
            <p:cNvSpPr/>
            <p:nvPr/>
          </p:nvSpPr>
          <p:spPr>
            <a:xfrm>
              <a:off x="4788024" y="5877272"/>
              <a:ext cx="720080" cy="216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084168" y="558924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13" name="下弧形箭头 12"/>
            <p:cNvSpPr/>
            <p:nvPr/>
          </p:nvSpPr>
          <p:spPr>
            <a:xfrm>
              <a:off x="3923928" y="5877272"/>
              <a:ext cx="792088" cy="216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下弧形箭头 13"/>
            <p:cNvSpPr/>
            <p:nvPr/>
          </p:nvSpPr>
          <p:spPr>
            <a:xfrm flipH="1" flipV="1">
              <a:off x="3059832" y="5301208"/>
              <a:ext cx="728464" cy="224408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下弧形箭头 14"/>
            <p:cNvSpPr/>
            <p:nvPr/>
          </p:nvSpPr>
          <p:spPr>
            <a:xfrm flipH="1" flipV="1">
              <a:off x="3923928" y="5301208"/>
              <a:ext cx="728464" cy="224408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03848" y="5013176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1-p</a:t>
              </a:r>
              <a:endParaRPr lang="zh-CN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67944" y="5013176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1-p</a:t>
              </a:r>
              <a:endParaRPr lang="zh-CN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67944" y="609329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p</a:t>
              </a:r>
              <a:endParaRPr lang="zh-CN" altLang="en-US" sz="1400" dirty="0"/>
            </a:p>
          </p:txBody>
        </p:sp>
        <p:sp>
          <p:nvSpPr>
            <p:cNvPr id="19" name="下弧形箭头 18"/>
            <p:cNvSpPr/>
            <p:nvPr/>
          </p:nvSpPr>
          <p:spPr>
            <a:xfrm flipH="1" flipV="1">
              <a:off x="4716016" y="5301208"/>
              <a:ext cx="728464" cy="224408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60032" y="5013176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1-p</a:t>
              </a:r>
              <a:endParaRPr lang="zh-CN" altLang="en-US" sz="1400" dirty="0"/>
            </a:p>
          </p:txBody>
        </p:sp>
        <p:sp>
          <p:nvSpPr>
            <p:cNvPr id="21" name="下弧形箭头 20"/>
            <p:cNvSpPr/>
            <p:nvPr/>
          </p:nvSpPr>
          <p:spPr>
            <a:xfrm>
              <a:off x="5580112" y="5877272"/>
              <a:ext cx="720080" cy="2160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04048" y="609329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p</a:t>
              </a:r>
              <a:endParaRPr lang="zh-CN" altLang="en-US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96136" y="609329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p</a:t>
              </a:r>
              <a:endParaRPr lang="zh-CN" altLang="en-US" sz="1400" dirty="0"/>
            </a:p>
          </p:txBody>
        </p:sp>
        <p:sp>
          <p:nvSpPr>
            <p:cNvPr id="24" name="下弧形箭头 23"/>
            <p:cNvSpPr/>
            <p:nvPr/>
          </p:nvSpPr>
          <p:spPr>
            <a:xfrm>
              <a:off x="2915816" y="5877272"/>
              <a:ext cx="216024" cy="14401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下弧形箭头 24"/>
            <p:cNvSpPr/>
            <p:nvPr/>
          </p:nvSpPr>
          <p:spPr>
            <a:xfrm flipH="1" flipV="1">
              <a:off x="6084168" y="5373216"/>
              <a:ext cx="216024" cy="14401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43808" y="609329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1</a:t>
              </a:r>
              <a:endParaRPr lang="zh-CN" alt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84168" y="5085184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1</a:t>
              </a:r>
              <a:endParaRPr lang="zh-CN" alt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0413"/>
            <a:ext cx="8229600" cy="6572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4000" smtClean="0"/>
              <a:t>马氏链的遍历极限</a:t>
            </a:r>
            <a:r>
              <a:rPr lang="en-US" altLang="zh-CN" sz="4000" smtClean="0"/>
              <a:t>(I)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Tx/>
              <a:buNone/>
            </a:pPr>
            <a:r>
              <a:rPr lang="en-US" altLang="zh-CN" dirty="0" smtClean="0"/>
              <a:t> </a:t>
            </a:r>
          </a:p>
        </p:txBody>
      </p:sp>
      <p:sp>
        <p:nvSpPr>
          <p:cNvPr id="11269" name="Text Box 7"/>
          <p:cNvSpPr txBox="1">
            <a:spLocks noChangeArrowheads="1"/>
          </p:cNvSpPr>
          <p:nvPr/>
        </p:nvSpPr>
        <p:spPr bwMode="auto">
          <a:xfrm>
            <a:off x="1042988" y="1700213"/>
            <a:ext cx="7488237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itchFamily="18" charset="0"/>
              </a:rPr>
              <a:t>若马氏</a:t>
            </a:r>
            <a:r>
              <a:rPr lang="zh-CN" altLang="en-US" sz="2800" dirty="0" smtClean="0">
                <a:latin typeface="Times New Roman" pitchFamily="18" charset="0"/>
              </a:rPr>
              <a:t>链                        的</a:t>
            </a:r>
            <a:r>
              <a:rPr lang="zh-CN" altLang="en-US" sz="2800" dirty="0">
                <a:latin typeface="Times New Roman" pitchFamily="18" charset="0"/>
              </a:rPr>
              <a:t>状态空间</a:t>
            </a:r>
            <a:r>
              <a:rPr lang="en-US" altLang="zh-CN" sz="2800" dirty="0">
                <a:latin typeface="Times New Roman" pitchFamily="18" charset="0"/>
              </a:rPr>
              <a:t>S</a:t>
            </a:r>
            <a:r>
              <a:rPr lang="zh-CN" altLang="en-US" sz="2800" dirty="0">
                <a:latin typeface="Times New Roman" pitchFamily="18" charset="0"/>
              </a:rPr>
              <a:t>为有限集</a:t>
            </a:r>
            <a:r>
              <a:rPr lang="en-US" altLang="zh-CN" sz="2800" dirty="0">
                <a:latin typeface="Times New Roman" pitchFamily="18" charset="0"/>
              </a:rPr>
              <a:t>(</a:t>
            </a:r>
            <a:r>
              <a:rPr lang="zh-CN" altLang="en-US" sz="2800" dirty="0">
                <a:latin typeface="Times New Roman" pitchFamily="18" charset="0"/>
              </a:rPr>
              <a:t>不妨设</a:t>
            </a:r>
            <a:r>
              <a:rPr lang="en-US" altLang="zh-CN" sz="2800" dirty="0">
                <a:latin typeface="Times New Roman" pitchFamily="18" charset="0"/>
              </a:rPr>
              <a:t>S={1,2,</a:t>
            </a:r>
            <a:r>
              <a:rPr lang="en-US" altLang="zh-CN" sz="2800" dirty="0">
                <a:latin typeface="Times New Roman" pitchFamily="18" charset="0"/>
                <a:sym typeface="MT Extra" pitchFamily="18" charset="2"/>
              </a:rPr>
              <a:t></a:t>
            </a:r>
            <a:r>
              <a:rPr lang="en-US" altLang="zh-CN" sz="2800" dirty="0">
                <a:latin typeface="Times New Roman" pitchFamily="18" charset="0"/>
              </a:rPr>
              <a:t>, N})</a:t>
            </a:r>
            <a:r>
              <a:rPr lang="zh-CN" altLang="en-US" sz="2800" dirty="0">
                <a:latin typeface="Times New Roman" pitchFamily="18" charset="0"/>
              </a:rPr>
              <a:t>，且</a:t>
            </a:r>
            <a:r>
              <a:rPr lang="zh-CN" altLang="en-US" sz="2800" dirty="0">
                <a:latin typeface="Times New Roman" pitchFamily="18" charset="0"/>
                <a:sym typeface="Symbol" pitchFamily="18" charset="2"/>
              </a:rPr>
              <a:t></a:t>
            </a:r>
            <a:r>
              <a:rPr lang="en-US" altLang="zh-CN" sz="2800" dirty="0">
                <a:latin typeface="Times New Roman" pitchFamily="18" charset="0"/>
              </a:rPr>
              <a:t>(</a:t>
            </a:r>
            <a:r>
              <a:rPr lang="zh-CN" altLang="en-US" sz="2800" dirty="0">
                <a:latin typeface="Times New Roman" pitchFamily="18" charset="0"/>
              </a:rPr>
              <a:t>转移矩阵为</a:t>
            </a:r>
            <a:r>
              <a:rPr lang="en-US" altLang="zh-CN" sz="2800" dirty="0">
                <a:latin typeface="Times New Roman" pitchFamily="18" charset="0"/>
              </a:rPr>
              <a:t>P)</a:t>
            </a:r>
            <a:r>
              <a:rPr lang="zh-CN" altLang="en-US" sz="2800" dirty="0">
                <a:latin typeface="Times New Roman" pitchFamily="18" charset="0"/>
              </a:rPr>
              <a:t>是一个互通常返马氏链，则它存在唯一的不变</a:t>
            </a:r>
            <a:r>
              <a:rPr lang="zh-CN" altLang="en-US" sz="2800" dirty="0" smtClean="0">
                <a:latin typeface="Times New Roman" pitchFamily="18" charset="0"/>
              </a:rPr>
              <a:t>概率分布                   </a:t>
            </a:r>
            <a:r>
              <a:rPr lang="en-US" altLang="zh-CN" sz="2800" dirty="0" smtClean="0">
                <a:latin typeface="Times New Roman" pitchFamily="18" charset="0"/>
              </a:rPr>
              <a:t>          </a:t>
            </a:r>
            <a:r>
              <a:rPr lang="zh-CN" altLang="en-US" sz="2800" dirty="0" smtClean="0">
                <a:latin typeface="Times New Roman" pitchFamily="18" charset="0"/>
              </a:rPr>
              <a:t>并</a:t>
            </a:r>
            <a:r>
              <a:rPr lang="zh-CN" altLang="en-US" sz="2800" dirty="0">
                <a:latin typeface="Times New Roman" pitchFamily="18" charset="0"/>
              </a:rPr>
              <a:t>使得</a:t>
            </a:r>
          </a:p>
        </p:txBody>
      </p:sp>
      <p:graphicFrame>
        <p:nvGraphicFramePr>
          <p:cNvPr id="11266" name="Object 0"/>
          <p:cNvGraphicFramePr>
            <a:graphicFrameLocks noChangeAspect="1"/>
          </p:cNvGraphicFramePr>
          <p:nvPr/>
        </p:nvGraphicFramePr>
        <p:xfrm>
          <a:off x="3348038" y="3860800"/>
          <a:ext cx="2351087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7" name="Formula" r:id="rId4" imgW="1186200" imgH="522000" progId="Equation.Ribbit">
                  <p:embed/>
                </p:oleObj>
              </mc:Choice>
              <mc:Fallback>
                <p:oleObj name="Formula" r:id="rId4" imgW="1186200" imgH="52200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860800"/>
                        <a:ext cx="2351087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475656" y="3068960"/>
          <a:ext cx="26765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8" name="Formula" r:id="rId6" imgW="1348920" imgH="176760" progId="Equation.Ribbit">
                  <p:embed/>
                </p:oleObj>
              </mc:Choice>
              <mc:Fallback>
                <p:oleObj name="Formula" r:id="rId6" imgW="1348920" imgH="1767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068960"/>
                        <a:ext cx="267652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571736" y="1785926"/>
          <a:ext cx="195421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9" name="Formula" r:id="rId8" imgW="985680" imgH="177840" progId="Equation.Ribbit">
                  <p:embed/>
                </p:oleObj>
              </mc:Choice>
              <mc:Fallback>
                <p:oleObj name="Formula" r:id="rId8" imgW="985680" imgH="17784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36" y="1785926"/>
                        <a:ext cx="1954212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马氏链的遍历极限</a:t>
            </a:r>
            <a:r>
              <a:rPr lang="en-US" altLang="zh-CN" sz="4000" smtClean="0"/>
              <a:t>(II)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zh-CN" altLang="en-US" sz="2800" dirty="0" smtClean="0"/>
              <a:t>    若马氏链   </a:t>
            </a:r>
            <a:r>
              <a:rPr lang="en-US" altLang="zh-CN" sz="2800" dirty="0" smtClean="0"/>
              <a:t>                       </a:t>
            </a:r>
            <a:r>
              <a:rPr lang="zh-CN" altLang="en-US" sz="2800" dirty="0" smtClean="0"/>
              <a:t>的状态空间</a:t>
            </a:r>
            <a:r>
              <a:rPr lang="en-US" altLang="zh-CN" sz="2800" dirty="0" smtClean="0"/>
              <a:t>S</a:t>
            </a:r>
            <a:r>
              <a:rPr lang="zh-CN" altLang="en-US" sz="2800" dirty="0" smtClean="0"/>
              <a:t>为有限集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不妨设</a:t>
            </a:r>
            <a:r>
              <a:rPr lang="en-US" altLang="zh-CN" sz="2800" dirty="0" smtClean="0"/>
              <a:t>S={1,2,</a:t>
            </a:r>
            <a:r>
              <a:rPr lang="en-US" altLang="zh-CN" sz="2800" dirty="0" smtClean="0">
                <a:latin typeface="MT Extra" pitchFamily="18" charset="2"/>
                <a:sym typeface="MT Extra" pitchFamily="18" charset="2"/>
              </a:rPr>
              <a:t></a:t>
            </a:r>
            <a:r>
              <a:rPr lang="en-US" altLang="zh-CN" sz="2800" dirty="0" smtClean="0"/>
              <a:t>, N})</a:t>
            </a:r>
            <a:r>
              <a:rPr lang="zh-CN" altLang="en-US" sz="2800" dirty="0" smtClean="0"/>
              <a:t>，且转移矩阵矩阵的每个元素为正，则它存在唯一不变概率分布                                    满足如下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指数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遍历性</a:t>
            </a:r>
          </a:p>
          <a:p>
            <a:pPr eaLnBrk="1" hangingPunct="1"/>
            <a:endParaRPr lang="en-US" altLang="zh-CN" sz="2800" dirty="0" smtClean="0"/>
          </a:p>
        </p:txBody>
      </p:sp>
      <p:graphicFrame>
        <p:nvGraphicFramePr>
          <p:cNvPr id="12290" name="Object 0"/>
          <p:cNvGraphicFramePr>
            <a:graphicFrameLocks noChangeAspect="1"/>
          </p:cNvGraphicFramePr>
          <p:nvPr/>
        </p:nvGraphicFramePr>
        <p:xfrm>
          <a:off x="2987675" y="3860800"/>
          <a:ext cx="3216275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1" name="Formula" r:id="rId4" imgW="1621800" imgH="583200" progId="Equation.Ribbit">
                  <p:embed/>
                </p:oleObj>
              </mc:Choice>
              <mc:Fallback>
                <p:oleObj name="Formula" r:id="rId4" imgW="1621800" imgH="58320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860800"/>
                        <a:ext cx="3216275" cy="1154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357422" y="1714488"/>
          <a:ext cx="195421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2" name="Formula" r:id="rId6" imgW="985680" imgH="177840" progId="Equation.Ribbit">
                  <p:embed/>
                </p:oleObj>
              </mc:Choice>
              <mc:Fallback>
                <p:oleObj name="Formula" r:id="rId6" imgW="985680" imgH="177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1714488"/>
                        <a:ext cx="1954212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241925" y="2571750"/>
          <a:ext cx="26130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" name="Formula" r:id="rId8" imgW="1318320" imgH="176760" progId="Equation.Ribbit">
                  <p:embed/>
                </p:oleObj>
              </mc:Choice>
              <mc:Fallback>
                <p:oleObj name="Formula" r:id="rId8" imgW="1318320" imgH="17676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2571750"/>
                        <a:ext cx="261302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马氏链的遍历极限</a:t>
            </a:r>
            <a:r>
              <a:rPr lang="en-US" altLang="zh-CN" sz="4000" smtClean="0"/>
              <a:t>(III)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latin typeface="Times New Roman" pitchFamily="18" charset="0"/>
              </a:rPr>
              <a:t>令</a:t>
            </a:r>
            <a:r>
              <a:rPr lang="en-US" altLang="zh-CN" sz="2800" dirty="0" smtClean="0">
                <a:latin typeface="Times New Roman" pitchFamily="18" charset="0"/>
              </a:rPr>
              <a:t>        </a:t>
            </a:r>
            <a:r>
              <a:rPr lang="zh-CN" altLang="en-US" sz="2800" dirty="0" smtClean="0">
                <a:latin typeface="Times New Roman" pitchFamily="18" charset="0"/>
              </a:rPr>
              <a:t>是                          中首次出现状态 </a:t>
            </a:r>
            <a:r>
              <a:rPr lang="en-US" altLang="zh-CN" sz="2800" dirty="0" err="1" smtClean="0">
                <a:latin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</a:rPr>
              <a:t>的时间。那么                                 就是一个平均返回</a:t>
            </a:r>
            <a:r>
              <a:rPr lang="en-US" altLang="zh-CN" sz="2800" dirty="0" smtClean="0">
                <a:latin typeface="Times New Roman" pitchFamily="18" charset="0"/>
              </a:rPr>
              <a:t>(</a:t>
            </a:r>
            <a:r>
              <a:rPr lang="zh-CN" altLang="en-US" sz="2800" dirty="0" smtClean="0">
                <a:latin typeface="Times New Roman" pitchFamily="18" charset="0"/>
              </a:rPr>
              <a:t>状态</a:t>
            </a:r>
            <a:r>
              <a:rPr lang="en-US" altLang="zh-CN" sz="2800" dirty="0" err="1" smtClean="0">
                <a:latin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</a:rPr>
              <a:t>)</a:t>
            </a:r>
            <a:r>
              <a:rPr lang="zh-CN" altLang="en-US" sz="2800" dirty="0" smtClean="0">
                <a:latin typeface="Times New Roman" pitchFamily="18" charset="0"/>
              </a:rPr>
              <a:t>时间。有结论如下</a:t>
            </a:r>
          </a:p>
          <a:p>
            <a:pPr lvl="2" eaLnBrk="1" hangingPunct="1">
              <a:buFontTx/>
              <a:buNone/>
            </a:pPr>
            <a:endParaRPr lang="zh-CN" altLang="en-US" sz="2000" dirty="0" smtClean="0"/>
          </a:p>
          <a:p>
            <a:pPr lvl="2" eaLnBrk="1" hangingPunct="1">
              <a:buFontTx/>
              <a:buNone/>
            </a:pPr>
            <a:r>
              <a:rPr lang="zh-CN" altLang="en-US" sz="2800" dirty="0" smtClean="0"/>
              <a:t>对于互通常返马氏链</a:t>
            </a:r>
            <a:endParaRPr lang="en-US" altLang="zh-CN" sz="2800" dirty="0" smtClean="0"/>
          </a:p>
          <a:p>
            <a:pPr lvl="2" eaLnBrk="1" hangingPunct="1">
              <a:buFontTx/>
              <a:buNone/>
            </a:pPr>
            <a:endParaRPr lang="en-US" altLang="zh-CN" sz="2800" dirty="0" smtClean="0"/>
          </a:p>
          <a:p>
            <a:pPr lvl="2" eaLnBrk="1" hangingPunct="1">
              <a:buFontTx/>
              <a:buNone/>
            </a:pPr>
            <a:endParaRPr lang="en-US" altLang="zh-CN" sz="2800" dirty="0" smtClean="0"/>
          </a:p>
          <a:p>
            <a:pPr lvl="1">
              <a:buFontTx/>
              <a:buNone/>
            </a:pPr>
            <a:r>
              <a:rPr lang="zh-CN" altLang="en-US" sz="3200" dirty="0" smtClean="0"/>
              <a:t>其中不变分布为</a:t>
            </a:r>
          </a:p>
        </p:txBody>
      </p:sp>
      <p:graphicFrame>
        <p:nvGraphicFramePr>
          <p:cNvPr id="13314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246484"/>
              </p:ext>
            </p:extLst>
          </p:nvPr>
        </p:nvGraphicFramePr>
        <p:xfrm>
          <a:off x="4213225" y="3925888"/>
          <a:ext cx="9620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3" name="Formula" r:id="rId4" imgW="485280" imgH="357120" progId="Equation.Ribbit">
                  <p:embed/>
                </p:oleObj>
              </mc:Choice>
              <mc:Fallback>
                <p:oleObj name="Formula" r:id="rId4" imgW="485280" imgH="35712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225" y="3925888"/>
                        <a:ext cx="962025" cy="70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4071934" y="5072074"/>
          <a:ext cx="26130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4" name="Formula" r:id="rId6" imgW="1318320" imgH="176760" progId="Equation.Ribbit">
                  <p:embed/>
                </p:oleObj>
              </mc:Choice>
              <mc:Fallback>
                <p:oleObj name="Formula" r:id="rId6" imgW="1318320" imgH="1767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4" y="5072074"/>
                        <a:ext cx="261302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357290" y="1714488"/>
          <a:ext cx="550722" cy="28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5" name="Formula" r:id="rId8" imgW="339120" imgH="176760" progId="Equation.Ribbit">
                  <p:embed/>
                </p:oleObj>
              </mc:Choice>
              <mc:Fallback>
                <p:oleObj name="Formula" r:id="rId8" imgW="339120" imgH="17676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290" y="1714488"/>
                        <a:ext cx="550722" cy="2857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428860" y="1714488"/>
          <a:ext cx="2044705" cy="304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6" name="Formula" r:id="rId10" imgW="1194120" imgH="177840" progId="Equation.Ribbit">
                  <p:embed/>
                </p:oleObj>
              </mc:Choice>
              <mc:Fallback>
                <p:oleObj name="Formula" r:id="rId10" imgW="1194120" imgH="17784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60" y="1714488"/>
                        <a:ext cx="2044705" cy="3044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643042" y="2143116"/>
          <a:ext cx="2786082" cy="322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7" name="Formula" r:id="rId12" imgW="1536840" imgH="177840" progId="Equation.Ribbit">
                  <p:embed/>
                </p:oleObj>
              </mc:Choice>
              <mc:Fallback>
                <p:oleObj name="Formula" r:id="rId12" imgW="1536840" imgH="17784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42" y="2143116"/>
                        <a:ext cx="2786082" cy="3224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食堂就餐人数问题 </a:t>
            </a:r>
            <a:r>
              <a:rPr lang="en-US" altLang="zh-CN" smtClean="0"/>
              <a:t>(I)</a:t>
            </a:r>
          </a:p>
        </p:txBody>
      </p:sp>
      <p:sp>
        <p:nvSpPr>
          <p:cNvPr id="27651" name="Rectangle 2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某大学有三个食堂</a:t>
            </a:r>
            <a:r>
              <a:rPr lang="en-US" altLang="zh-CN" sz="2800" smtClean="0"/>
              <a:t>A</a:t>
            </a:r>
            <a:r>
              <a:rPr lang="zh-CN" altLang="en-US" sz="2800" smtClean="0"/>
              <a:t>、</a:t>
            </a:r>
            <a:r>
              <a:rPr lang="en-US" altLang="zh-CN" sz="2800" smtClean="0"/>
              <a:t>B</a:t>
            </a:r>
            <a:r>
              <a:rPr lang="zh-CN" altLang="en-US" sz="2800" smtClean="0"/>
              <a:t>、</a:t>
            </a:r>
            <a:r>
              <a:rPr lang="en-US" altLang="zh-CN" sz="2800" smtClean="0"/>
              <a:t>C</a:t>
            </a:r>
            <a:r>
              <a:rPr lang="zh-CN" altLang="en-US" sz="2800" smtClean="0"/>
              <a:t>。调查显示：在食堂</a:t>
            </a:r>
            <a:r>
              <a:rPr lang="en-US" altLang="zh-CN" sz="2800" smtClean="0"/>
              <a:t>A</a:t>
            </a:r>
            <a:r>
              <a:rPr lang="zh-CN" altLang="en-US" sz="2800" smtClean="0"/>
              <a:t>就餐的人中</a:t>
            </a:r>
            <a:r>
              <a:rPr lang="en-US" altLang="zh-CN" sz="2800" smtClean="0"/>
              <a:t>p</a:t>
            </a:r>
            <a:r>
              <a:rPr lang="en-US" altLang="zh-CN" sz="2800" baseline="-25000" smtClean="0"/>
              <a:t>aa</a:t>
            </a:r>
            <a:r>
              <a:rPr lang="zh-CN" altLang="en-US" sz="2800" smtClean="0"/>
              <a:t>部分仍然回到食堂</a:t>
            </a:r>
            <a:r>
              <a:rPr lang="en-US" altLang="zh-CN" sz="2800" smtClean="0"/>
              <a:t>A</a:t>
            </a:r>
            <a:r>
              <a:rPr lang="zh-CN" altLang="en-US" sz="2800" smtClean="0"/>
              <a:t>，有</a:t>
            </a:r>
            <a:r>
              <a:rPr lang="en-US" altLang="zh-CN" sz="2800" smtClean="0"/>
              <a:t>p</a:t>
            </a:r>
            <a:r>
              <a:rPr lang="en-US" altLang="zh-CN" sz="2800" baseline="-25000" smtClean="0">
                <a:latin typeface="宋体" charset="-122"/>
              </a:rPr>
              <a:t>ab</a:t>
            </a:r>
            <a:r>
              <a:rPr lang="zh-CN" altLang="en-US" sz="2800" smtClean="0"/>
              <a:t>部分选择食堂</a:t>
            </a:r>
            <a:r>
              <a:rPr lang="en-US" altLang="zh-CN" sz="2800" smtClean="0"/>
              <a:t>B</a:t>
            </a:r>
            <a:r>
              <a:rPr lang="zh-CN" altLang="en-US" sz="2800" smtClean="0"/>
              <a:t>，</a:t>
            </a:r>
            <a:r>
              <a:rPr lang="en-US" altLang="zh-CN" sz="2800" smtClean="0"/>
              <a:t>p</a:t>
            </a:r>
            <a:r>
              <a:rPr lang="en-US" altLang="zh-CN" sz="2800" baseline="-25000" smtClean="0">
                <a:latin typeface="宋体" charset="-122"/>
              </a:rPr>
              <a:t>ac</a:t>
            </a:r>
            <a:r>
              <a:rPr lang="zh-CN" altLang="en-US" sz="2800" smtClean="0"/>
              <a:t>部分选择食堂</a:t>
            </a:r>
            <a:r>
              <a:rPr lang="en-US" altLang="zh-CN" sz="2800" smtClean="0"/>
              <a:t>C</a:t>
            </a:r>
            <a:r>
              <a:rPr lang="zh-CN" altLang="en-US" sz="2800" smtClean="0"/>
              <a:t>；在食堂</a:t>
            </a:r>
            <a:r>
              <a:rPr lang="en-US" altLang="zh-CN" sz="2800" smtClean="0"/>
              <a:t>B</a:t>
            </a:r>
            <a:r>
              <a:rPr lang="zh-CN" altLang="en-US" sz="2800" smtClean="0"/>
              <a:t>就餐的人中</a:t>
            </a:r>
            <a:r>
              <a:rPr lang="en-US" altLang="zh-CN" sz="2800" smtClean="0"/>
              <a:t>p</a:t>
            </a:r>
            <a:r>
              <a:rPr lang="en-US" altLang="zh-CN" sz="2800" baseline="-25000" smtClean="0"/>
              <a:t>bb</a:t>
            </a:r>
            <a:r>
              <a:rPr lang="zh-CN" altLang="en-US" sz="2800" smtClean="0"/>
              <a:t>部分仍然回到食堂</a:t>
            </a:r>
            <a:r>
              <a:rPr lang="en-US" altLang="zh-CN" sz="2800" smtClean="0"/>
              <a:t>B</a:t>
            </a:r>
            <a:r>
              <a:rPr lang="zh-CN" altLang="en-US" sz="2800" smtClean="0"/>
              <a:t>，有</a:t>
            </a:r>
            <a:r>
              <a:rPr lang="en-US" altLang="zh-CN" sz="2800" smtClean="0"/>
              <a:t>p</a:t>
            </a:r>
            <a:r>
              <a:rPr lang="en-US" altLang="zh-CN" sz="2800" baseline="-25000" smtClean="0">
                <a:latin typeface="宋体" charset="-122"/>
              </a:rPr>
              <a:t>ba</a:t>
            </a:r>
            <a:r>
              <a:rPr lang="zh-CN" altLang="en-US" sz="2800" smtClean="0"/>
              <a:t>部分选择食堂</a:t>
            </a:r>
            <a:r>
              <a:rPr lang="en-US" altLang="zh-CN" sz="2800" smtClean="0"/>
              <a:t>A</a:t>
            </a:r>
            <a:r>
              <a:rPr lang="zh-CN" altLang="en-US" sz="2800" smtClean="0"/>
              <a:t>，</a:t>
            </a:r>
            <a:r>
              <a:rPr lang="en-US" altLang="zh-CN" sz="2800" smtClean="0"/>
              <a:t>p</a:t>
            </a:r>
            <a:r>
              <a:rPr lang="en-US" altLang="zh-CN" sz="2800" baseline="-25000" smtClean="0">
                <a:latin typeface="宋体" charset="-122"/>
              </a:rPr>
              <a:t>bc</a:t>
            </a:r>
            <a:r>
              <a:rPr lang="zh-CN" altLang="en-US" sz="2800" smtClean="0"/>
              <a:t>部分选择食堂</a:t>
            </a:r>
            <a:r>
              <a:rPr lang="en-US" altLang="zh-CN" sz="2800" smtClean="0"/>
              <a:t>C</a:t>
            </a:r>
            <a:r>
              <a:rPr lang="zh-CN" altLang="en-US" sz="2800" smtClean="0"/>
              <a:t>；在食堂</a:t>
            </a:r>
            <a:r>
              <a:rPr lang="en-US" altLang="zh-CN" sz="2800" smtClean="0"/>
              <a:t>C</a:t>
            </a:r>
            <a:r>
              <a:rPr lang="zh-CN" altLang="en-US" sz="2800" smtClean="0"/>
              <a:t>就餐的人中</a:t>
            </a:r>
            <a:r>
              <a:rPr lang="en-US" altLang="zh-CN" sz="2800" smtClean="0"/>
              <a:t>p</a:t>
            </a:r>
            <a:r>
              <a:rPr lang="en-US" altLang="zh-CN" sz="2800" baseline="-25000" smtClean="0"/>
              <a:t>cc</a:t>
            </a:r>
            <a:r>
              <a:rPr lang="zh-CN" altLang="en-US" sz="2800" smtClean="0"/>
              <a:t>部分仍然回到食堂</a:t>
            </a:r>
            <a:r>
              <a:rPr lang="en-US" altLang="zh-CN" sz="2800" smtClean="0"/>
              <a:t>C</a:t>
            </a:r>
            <a:r>
              <a:rPr lang="zh-CN" altLang="en-US" sz="2800" smtClean="0"/>
              <a:t>，有</a:t>
            </a:r>
            <a:r>
              <a:rPr lang="en-US" altLang="zh-CN" sz="2800" smtClean="0"/>
              <a:t>p</a:t>
            </a:r>
            <a:r>
              <a:rPr lang="en-US" altLang="zh-CN" sz="2800" baseline="-25000" smtClean="0">
                <a:latin typeface="宋体" charset="-122"/>
              </a:rPr>
              <a:t>ca</a:t>
            </a:r>
            <a:r>
              <a:rPr lang="zh-CN" altLang="en-US" sz="2800" smtClean="0"/>
              <a:t>部分选择食堂</a:t>
            </a:r>
            <a:r>
              <a:rPr lang="en-US" altLang="zh-CN" sz="2800" smtClean="0"/>
              <a:t>A</a:t>
            </a:r>
            <a:r>
              <a:rPr lang="zh-CN" altLang="en-US" sz="2800" smtClean="0"/>
              <a:t>，</a:t>
            </a:r>
            <a:r>
              <a:rPr lang="en-US" altLang="zh-CN" sz="2800" smtClean="0"/>
              <a:t>p</a:t>
            </a:r>
            <a:r>
              <a:rPr lang="en-US" altLang="zh-CN" sz="2800" baseline="-25000" smtClean="0">
                <a:latin typeface="宋体" charset="-122"/>
              </a:rPr>
              <a:t>cb</a:t>
            </a:r>
            <a:r>
              <a:rPr lang="zh-CN" altLang="en-US" sz="2800" smtClean="0"/>
              <a:t>部分选择食堂</a:t>
            </a:r>
            <a:r>
              <a:rPr lang="en-US" altLang="zh-CN" sz="2800" smtClean="0"/>
              <a:t>B</a:t>
            </a:r>
            <a:r>
              <a:rPr lang="zh-CN" altLang="en-US" sz="2800" smtClean="0"/>
              <a:t>；</a:t>
            </a:r>
          </a:p>
          <a:p>
            <a:pPr eaLnBrk="1" hangingPunct="1"/>
            <a:endParaRPr lang="zh-CN" altLang="en-US" sz="2800" smtClean="0"/>
          </a:p>
          <a:p>
            <a:pPr eaLnBrk="1" hangingPunct="1"/>
            <a:r>
              <a:rPr lang="zh-CN" altLang="en-US" sz="2800" smtClean="0"/>
              <a:t>请估计在食堂</a:t>
            </a:r>
            <a:r>
              <a:rPr lang="en-US" altLang="zh-CN" sz="2800" smtClean="0"/>
              <a:t>A</a:t>
            </a:r>
            <a:r>
              <a:rPr lang="zh-CN" altLang="en-US" sz="2800" smtClean="0"/>
              <a:t>、</a:t>
            </a:r>
            <a:r>
              <a:rPr lang="en-US" altLang="zh-CN" sz="2800" smtClean="0"/>
              <a:t>B</a:t>
            </a:r>
            <a:r>
              <a:rPr lang="zh-CN" altLang="en-US" sz="2800" smtClean="0"/>
              <a:t>、</a:t>
            </a:r>
            <a:r>
              <a:rPr lang="en-US" altLang="zh-CN" sz="2800" smtClean="0"/>
              <a:t>C</a:t>
            </a:r>
            <a:r>
              <a:rPr lang="zh-CN" altLang="en-US" sz="2800" smtClean="0"/>
              <a:t>的就餐人数。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Part II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Page Rank</a:t>
            </a:r>
            <a:r>
              <a:rPr lang="zh-CN" altLang="en-US" dirty="0" smtClean="0"/>
              <a:t>算法和</a:t>
            </a:r>
            <a:r>
              <a:rPr lang="en-US" altLang="zh-CN" dirty="0" smtClean="0"/>
              <a:t>Markov Model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Page Rank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Basic idea of Page Rank.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Calculation of Page Rank.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Page Rank and Markov chain 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468313" y="6308725"/>
            <a:ext cx="8280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Modified from http://www.eee.bham.ac.uk/russellm/ee3j2/Slides%202009/OHP10%20Page%20Rank%202009.pdf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Basic Idea of Page Rank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/>
              <a:t>Suppose that: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Page d</a:t>
            </a:r>
            <a:r>
              <a:rPr lang="en-US" altLang="zh-CN" baseline="-25000" smtClean="0"/>
              <a:t>1</a:t>
            </a:r>
            <a:r>
              <a:rPr lang="en-US" altLang="zh-CN" smtClean="0"/>
              <a:t> contains hyperlinks to 10 pages;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Page d</a:t>
            </a:r>
            <a:r>
              <a:rPr lang="en-US" altLang="zh-CN" baseline="-25000" smtClean="0"/>
              <a:t>2</a:t>
            </a:r>
            <a:r>
              <a:rPr lang="en-US" altLang="zh-CN" smtClean="0"/>
              <a:t> just has a single link to page d</a:t>
            </a:r>
            <a:r>
              <a:rPr lang="en-US" altLang="zh-CN" baseline="-25000" smtClean="0"/>
              <a:t>3</a:t>
            </a: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The contribution of d</a:t>
            </a:r>
            <a:r>
              <a:rPr lang="en-US" altLang="zh-CN" baseline="-25000" smtClean="0"/>
              <a:t>2</a:t>
            </a:r>
            <a:r>
              <a:rPr lang="en-US" altLang="zh-CN" smtClean="0"/>
              <a:t> to pr(d</a:t>
            </a:r>
            <a:r>
              <a:rPr lang="en-US" altLang="zh-CN" baseline="-25000" smtClean="0"/>
              <a:t>3</a:t>
            </a:r>
            <a:r>
              <a:rPr lang="en-US" altLang="zh-CN" smtClean="0"/>
              <a:t>) should be greater than the contribution of d</a:t>
            </a:r>
            <a:r>
              <a:rPr lang="en-US" altLang="zh-CN" baseline="-25000" smtClean="0"/>
              <a:t>1</a:t>
            </a: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The simplest solution is to allocate a weight of w</a:t>
            </a:r>
            <a:r>
              <a:rPr lang="en-US" altLang="zh-CN" baseline="-25000" smtClean="0"/>
              <a:t>de</a:t>
            </a:r>
            <a:r>
              <a:rPr lang="en-US" altLang="zh-CN" smtClean="0"/>
              <a:t> =1/L(d) to the hyperlink from document d to document e, where L(d) is the number of hyperlinks from d.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468313" y="6308725"/>
            <a:ext cx="8280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Modified from http://www.eee.bham.ac.uk/russellm/ee3j2/Slides%202009/OHP10%20Page%20Rank%202009.pdf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Random Surfer Model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</a:t>
            </a:r>
            <a:r>
              <a:rPr lang="en-US" altLang="zh-CN" baseline="-25000" smtClean="0"/>
              <a:t>de</a:t>
            </a:r>
            <a:r>
              <a:rPr lang="en-US" altLang="zh-CN" smtClean="0"/>
              <a:t> can be thought of as the probability of following the link to page e if the user is on page d.</a:t>
            </a:r>
          </a:p>
          <a:p>
            <a:pPr eaLnBrk="1" hangingPunct="1"/>
            <a:r>
              <a:rPr lang="en-US" altLang="zh-CN" smtClean="0"/>
              <a:t>The case where w</a:t>
            </a:r>
            <a:r>
              <a:rPr lang="en-US" altLang="zh-CN" baseline="-25000" smtClean="0"/>
              <a:t>de</a:t>
            </a:r>
            <a:r>
              <a:rPr lang="en-US" altLang="zh-CN" smtClean="0"/>
              <a:t> = 1/L(d) corresponds to the random surfer model: on any page the random surfer is equally likely to choose any of the available links.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/>
              <a:t>Simplified Page Rank Calculation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Once </a:t>
            </a:r>
            <a:r>
              <a:rPr lang="en-US" altLang="zh-CN" sz="2800" i="1" dirty="0" smtClean="0"/>
              <a:t>pr</a:t>
            </a:r>
            <a:r>
              <a:rPr lang="en-US" altLang="zh-CN" sz="2800" dirty="0" smtClean="0"/>
              <a:t>(</a:t>
            </a:r>
            <a:r>
              <a:rPr lang="en-US" altLang="zh-CN" sz="2800" i="1" dirty="0" smtClean="0"/>
              <a:t>d</a:t>
            </a:r>
            <a:r>
              <a:rPr lang="en-US" altLang="zh-CN" sz="2800" dirty="0" smtClean="0"/>
              <a:t>) is accepted as a measure of the importance of </a:t>
            </a:r>
            <a:r>
              <a:rPr lang="en-US" altLang="zh-CN" sz="2800" i="1" dirty="0" smtClean="0"/>
              <a:t>d </a:t>
            </a:r>
            <a:r>
              <a:rPr lang="en-US" altLang="zh-CN" sz="2800" dirty="0" smtClean="0"/>
              <a:t>there is a natural consequence;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In the calculation of </a:t>
            </a:r>
            <a:r>
              <a:rPr lang="en-US" altLang="zh-CN" sz="2800" i="1" dirty="0" smtClean="0"/>
              <a:t>pr</a:t>
            </a:r>
            <a:r>
              <a:rPr lang="en-US" altLang="zh-CN" sz="2800" dirty="0" smtClean="0"/>
              <a:t>(</a:t>
            </a:r>
            <a:r>
              <a:rPr lang="en-US" altLang="zh-CN" sz="2800" i="1" dirty="0" smtClean="0"/>
              <a:t>d</a:t>
            </a:r>
            <a:r>
              <a:rPr lang="en-US" altLang="zh-CN" sz="2800" dirty="0" smtClean="0"/>
              <a:t>), a hyperlink from a page </a:t>
            </a:r>
            <a:r>
              <a:rPr lang="en-US" altLang="zh-CN" sz="2800" i="1" dirty="0" smtClean="0"/>
              <a:t>d</a:t>
            </a:r>
            <a:r>
              <a:rPr lang="en-US" altLang="zh-CN" sz="2800" i="1" baseline="-25000" dirty="0" smtClean="0"/>
              <a:t>1</a:t>
            </a:r>
            <a:r>
              <a:rPr lang="en-US" altLang="zh-CN" sz="2800" i="1" dirty="0" smtClean="0"/>
              <a:t> </a:t>
            </a:r>
            <a:r>
              <a:rPr lang="en-US" altLang="zh-CN" sz="2800" dirty="0" smtClean="0"/>
              <a:t>to </a:t>
            </a:r>
            <a:r>
              <a:rPr lang="en-US" altLang="zh-CN" sz="2800" i="1" dirty="0" smtClean="0"/>
              <a:t>d </a:t>
            </a:r>
            <a:r>
              <a:rPr lang="en-US" altLang="zh-CN" sz="2800" dirty="0" smtClean="0"/>
              <a:t>should count for more than a hyperlink from page </a:t>
            </a:r>
            <a:r>
              <a:rPr lang="en-US" altLang="zh-CN" sz="2800" i="1" dirty="0" smtClean="0"/>
              <a:t>d</a:t>
            </a:r>
            <a:r>
              <a:rPr lang="en-US" altLang="zh-CN" sz="2800" baseline="-25000" dirty="0" smtClean="0">
                <a:latin typeface="宋体" charset="-122"/>
              </a:rPr>
              <a:t>2</a:t>
            </a:r>
            <a:r>
              <a:rPr lang="en-US" altLang="zh-CN" sz="2800" i="1" dirty="0" smtClean="0"/>
              <a:t> </a:t>
            </a:r>
            <a:r>
              <a:rPr lang="en-US" altLang="zh-CN" sz="2800" dirty="0" smtClean="0"/>
              <a:t>to </a:t>
            </a:r>
            <a:r>
              <a:rPr lang="en-US" altLang="zh-CN" sz="2800" i="1" dirty="0" smtClean="0"/>
              <a:t>d </a:t>
            </a:r>
            <a:r>
              <a:rPr lang="en-US" altLang="zh-CN" sz="2800" dirty="0" smtClean="0"/>
              <a:t>if </a:t>
            </a:r>
            <a:r>
              <a:rPr lang="en-US" altLang="zh-CN" sz="2800" i="1" dirty="0" smtClean="0"/>
              <a:t>pr</a:t>
            </a:r>
            <a:r>
              <a:rPr lang="en-US" altLang="zh-CN" sz="2800" dirty="0" smtClean="0"/>
              <a:t>(</a:t>
            </a:r>
            <a:r>
              <a:rPr lang="en-US" altLang="zh-CN" sz="2800" i="1" dirty="0" smtClean="0"/>
              <a:t>d</a:t>
            </a:r>
            <a:r>
              <a:rPr lang="en-US" altLang="zh-CN" sz="2800" baseline="-25000" dirty="0" smtClean="0">
                <a:latin typeface="宋体" charset="-122"/>
              </a:rPr>
              <a:t>1</a:t>
            </a:r>
            <a:r>
              <a:rPr lang="en-US" altLang="zh-CN" sz="2800" dirty="0" smtClean="0"/>
              <a:t>) &gt; </a:t>
            </a:r>
            <a:r>
              <a:rPr lang="en-US" altLang="zh-CN" sz="2800" i="1" dirty="0" smtClean="0"/>
              <a:t>pr</a:t>
            </a:r>
            <a:r>
              <a:rPr lang="en-US" altLang="zh-CN" sz="2800" dirty="0" smtClean="0"/>
              <a:t>(</a:t>
            </a:r>
            <a:r>
              <a:rPr lang="en-US" altLang="zh-CN" sz="2800" i="1" dirty="0" smtClean="0"/>
              <a:t>d</a:t>
            </a:r>
            <a:r>
              <a:rPr lang="en-US" altLang="zh-CN" sz="2800" baseline="-25000" dirty="0" smtClean="0">
                <a:latin typeface="宋体" charset="-122"/>
              </a:rPr>
              <a:t>2</a:t>
            </a:r>
            <a:r>
              <a:rPr lang="en-US" altLang="zh-CN" sz="28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This motivates: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smtClean="0"/>
              <a:t>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smtClean="0"/>
              <a:t>   where </a:t>
            </a:r>
            <a:r>
              <a:rPr lang="en-US" altLang="zh-CN" sz="2800" i="1" dirty="0" smtClean="0"/>
              <a:t>L</a:t>
            </a:r>
            <a:r>
              <a:rPr lang="en-US" altLang="zh-CN" sz="2800" dirty="0" smtClean="0"/>
              <a:t>(</a:t>
            </a:r>
            <a:r>
              <a:rPr lang="en-US" altLang="zh-CN" sz="2800" i="1" dirty="0" smtClean="0"/>
              <a:t>d</a:t>
            </a:r>
            <a:r>
              <a:rPr lang="en-US" altLang="zh-CN" sz="2800" dirty="0" smtClean="0"/>
              <a:t>) is the set of pages which link to page </a:t>
            </a:r>
            <a:r>
              <a:rPr lang="en-US" altLang="zh-CN" sz="2800" i="1" dirty="0" smtClean="0"/>
              <a:t>d.</a:t>
            </a:r>
            <a:endParaRPr lang="en-US" altLang="zh-CN" sz="2800" dirty="0" smtClean="0"/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468313" y="6308725"/>
            <a:ext cx="8280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Modified from http://www.eee.bham.ac.uk/russellm/ee3j2/Slides%202009/OHP10%20Page%20Rank%202009.pdf</a:t>
            </a:r>
          </a:p>
        </p:txBody>
      </p:sp>
      <p:graphicFrame>
        <p:nvGraphicFramePr>
          <p:cNvPr id="18434" name="Object 8"/>
          <p:cNvGraphicFramePr>
            <a:graphicFrameLocks noChangeAspect="1"/>
          </p:cNvGraphicFramePr>
          <p:nvPr/>
        </p:nvGraphicFramePr>
        <p:xfrm>
          <a:off x="3143240" y="4357694"/>
          <a:ext cx="288607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7" name="Formula" r:id="rId3" imgW="1455480" imgH="373680" progId="Equation.Ribbit">
                  <p:embed/>
                </p:oleObj>
              </mc:Choice>
              <mc:Fallback>
                <p:oleObj name="Formula" r:id="rId3" imgW="1455480" imgH="37368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40" y="4357694"/>
                        <a:ext cx="2886075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Simplified Page Rank Calculation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468313" y="6308725"/>
            <a:ext cx="8280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Modified from http://www.eee.bham.ac.uk/russellm/ee3j2/Slides%202009/OHP10%20Page%20Rank%202009.pdf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1619250" y="1989138"/>
            <a:ext cx="6189663" cy="3667125"/>
            <a:chOff x="1020" y="1253"/>
            <a:chExt cx="3899" cy="2310"/>
          </a:xfrm>
        </p:grpSpPr>
        <p:sp>
          <p:nvSpPr>
            <p:cNvPr id="19462" name="Oval 5"/>
            <p:cNvSpPr>
              <a:spLocks noChangeArrowheads="1"/>
            </p:cNvSpPr>
            <p:nvPr/>
          </p:nvSpPr>
          <p:spPr bwMode="auto">
            <a:xfrm>
              <a:off x="1066" y="1344"/>
              <a:ext cx="771" cy="589"/>
            </a:xfrm>
            <a:prstGeom prst="ellipse">
              <a:avLst/>
            </a:prstGeom>
            <a:solidFill>
              <a:srgbClr val="F1ADE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pr=0.35</a:t>
              </a:r>
            </a:p>
          </p:txBody>
        </p:sp>
        <p:sp>
          <p:nvSpPr>
            <p:cNvPr id="19463" name="Oval 6"/>
            <p:cNvSpPr>
              <a:spLocks noChangeArrowheads="1"/>
            </p:cNvSpPr>
            <p:nvPr/>
          </p:nvSpPr>
          <p:spPr bwMode="auto">
            <a:xfrm>
              <a:off x="3696" y="1253"/>
              <a:ext cx="771" cy="589"/>
            </a:xfrm>
            <a:prstGeom prst="ellipse">
              <a:avLst/>
            </a:prstGeom>
            <a:solidFill>
              <a:srgbClr val="F1ADE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pr=0.1</a:t>
              </a:r>
            </a:p>
          </p:txBody>
        </p:sp>
        <p:sp>
          <p:nvSpPr>
            <p:cNvPr id="19464" name="Oval 8"/>
            <p:cNvSpPr>
              <a:spLocks noChangeArrowheads="1"/>
            </p:cNvSpPr>
            <p:nvPr/>
          </p:nvSpPr>
          <p:spPr bwMode="auto">
            <a:xfrm>
              <a:off x="1020" y="2523"/>
              <a:ext cx="771" cy="589"/>
            </a:xfrm>
            <a:prstGeom prst="ellipse">
              <a:avLst/>
            </a:prstGeom>
            <a:solidFill>
              <a:srgbClr val="F1ADE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pr=0.25</a:t>
              </a:r>
            </a:p>
          </p:txBody>
        </p:sp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3107" y="2296"/>
              <a:ext cx="771" cy="589"/>
            </a:xfrm>
            <a:prstGeom prst="ellipse">
              <a:avLst/>
            </a:prstGeom>
            <a:solidFill>
              <a:srgbClr val="F1ADE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pr=0.15</a:t>
              </a:r>
            </a:p>
          </p:txBody>
        </p:sp>
        <p:sp>
          <p:nvSpPr>
            <p:cNvPr id="19466" name="Oval 10"/>
            <p:cNvSpPr>
              <a:spLocks noChangeArrowheads="1"/>
            </p:cNvSpPr>
            <p:nvPr/>
          </p:nvSpPr>
          <p:spPr bwMode="auto">
            <a:xfrm>
              <a:off x="2200" y="1888"/>
              <a:ext cx="771" cy="589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pr(d)</a:t>
              </a:r>
            </a:p>
          </p:txBody>
        </p:sp>
        <p:sp>
          <p:nvSpPr>
            <p:cNvPr id="19467" name="Line 12"/>
            <p:cNvSpPr>
              <a:spLocks noChangeShapeType="1"/>
            </p:cNvSpPr>
            <p:nvPr/>
          </p:nvSpPr>
          <p:spPr bwMode="auto">
            <a:xfrm>
              <a:off x="1474" y="1933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8" name="Line 13"/>
            <p:cNvSpPr>
              <a:spLocks noChangeShapeType="1"/>
            </p:cNvSpPr>
            <p:nvPr/>
          </p:nvSpPr>
          <p:spPr bwMode="auto">
            <a:xfrm>
              <a:off x="1474" y="1933"/>
              <a:ext cx="68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9" name="Line 16"/>
            <p:cNvSpPr>
              <a:spLocks noChangeShapeType="1"/>
            </p:cNvSpPr>
            <p:nvPr/>
          </p:nvSpPr>
          <p:spPr bwMode="auto">
            <a:xfrm>
              <a:off x="1837" y="1570"/>
              <a:ext cx="18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0" name="Line 19"/>
            <p:cNvSpPr>
              <a:spLocks noChangeShapeType="1"/>
            </p:cNvSpPr>
            <p:nvPr/>
          </p:nvSpPr>
          <p:spPr bwMode="auto">
            <a:xfrm flipV="1">
              <a:off x="1338" y="1933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1" name="Line 20"/>
            <p:cNvSpPr>
              <a:spLocks noChangeShapeType="1"/>
            </p:cNvSpPr>
            <p:nvPr/>
          </p:nvSpPr>
          <p:spPr bwMode="auto">
            <a:xfrm flipH="1">
              <a:off x="1837" y="2387"/>
              <a:ext cx="408" cy="40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2" name="Line 21"/>
            <p:cNvSpPr>
              <a:spLocks noChangeShapeType="1"/>
            </p:cNvSpPr>
            <p:nvPr/>
          </p:nvSpPr>
          <p:spPr bwMode="auto">
            <a:xfrm flipV="1">
              <a:off x="2971" y="1706"/>
              <a:ext cx="725" cy="31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3" name="Line 22"/>
            <p:cNvSpPr>
              <a:spLocks noChangeShapeType="1"/>
            </p:cNvSpPr>
            <p:nvPr/>
          </p:nvSpPr>
          <p:spPr bwMode="auto">
            <a:xfrm flipH="1" flipV="1">
              <a:off x="2880" y="2387"/>
              <a:ext cx="181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4" name="Line 23"/>
            <p:cNvSpPr>
              <a:spLocks noChangeShapeType="1"/>
            </p:cNvSpPr>
            <p:nvPr/>
          </p:nvSpPr>
          <p:spPr bwMode="auto">
            <a:xfrm flipV="1">
              <a:off x="3696" y="1842"/>
              <a:ext cx="227" cy="4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5" name="Line 24"/>
            <p:cNvSpPr>
              <a:spLocks noChangeShapeType="1"/>
            </p:cNvSpPr>
            <p:nvPr/>
          </p:nvSpPr>
          <p:spPr bwMode="auto">
            <a:xfrm flipH="1">
              <a:off x="2971" y="1797"/>
              <a:ext cx="862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6" name="Text Box 25"/>
            <p:cNvSpPr txBox="1">
              <a:spLocks noChangeArrowheads="1"/>
            </p:cNvSpPr>
            <p:nvPr/>
          </p:nvSpPr>
          <p:spPr bwMode="auto">
            <a:xfrm>
              <a:off x="2064" y="1389"/>
              <a:ext cx="31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1/3</a:t>
              </a:r>
            </a:p>
          </p:txBody>
        </p:sp>
        <p:sp>
          <p:nvSpPr>
            <p:cNvPr id="19477" name="Text Box 26"/>
            <p:cNvSpPr txBox="1">
              <a:spLocks noChangeArrowheads="1"/>
            </p:cNvSpPr>
            <p:nvPr/>
          </p:nvSpPr>
          <p:spPr bwMode="auto">
            <a:xfrm>
              <a:off x="1701" y="1888"/>
              <a:ext cx="31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1/3</a:t>
              </a:r>
            </a:p>
          </p:txBody>
        </p:sp>
        <p:sp>
          <p:nvSpPr>
            <p:cNvPr id="19478" name="Text Box 27"/>
            <p:cNvSpPr txBox="1">
              <a:spLocks noChangeArrowheads="1"/>
            </p:cNvSpPr>
            <p:nvPr/>
          </p:nvSpPr>
          <p:spPr bwMode="auto">
            <a:xfrm>
              <a:off x="1429" y="2160"/>
              <a:ext cx="31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1/3</a:t>
              </a:r>
            </a:p>
          </p:txBody>
        </p:sp>
        <p:sp>
          <p:nvSpPr>
            <p:cNvPr id="19479" name="Text Box 28"/>
            <p:cNvSpPr txBox="1">
              <a:spLocks noChangeArrowheads="1"/>
            </p:cNvSpPr>
            <p:nvPr/>
          </p:nvSpPr>
          <p:spPr bwMode="auto">
            <a:xfrm>
              <a:off x="1111" y="211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1</a:t>
              </a:r>
            </a:p>
          </p:txBody>
        </p:sp>
        <p:sp>
          <p:nvSpPr>
            <p:cNvPr id="19480" name="Text Box 29"/>
            <p:cNvSpPr txBox="1">
              <a:spLocks noChangeArrowheads="1"/>
            </p:cNvSpPr>
            <p:nvPr/>
          </p:nvSpPr>
          <p:spPr bwMode="auto">
            <a:xfrm>
              <a:off x="2789" y="2568"/>
              <a:ext cx="31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1/2</a:t>
              </a:r>
            </a:p>
          </p:txBody>
        </p:sp>
        <p:sp>
          <p:nvSpPr>
            <p:cNvPr id="19481" name="Text Box 30"/>
            <p:cNvSpPr txBox="1">
              <a:spLocks noChangeArrowheads="1"/>
            </p:cNvSpPr>
            <p:nvPr/>
          </p:nvSpPr>
          <p:spPr bwMode="auto">
            <a:xfrm>
              <a:off x="3787" y="2024"/>
              <a:ext cx="31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1/2</a:t>
              </a:r>
            </a:p>
          </p:txBody>
        </p:sp>
        <p:sp>
          <p:nvSpPr>
            <p:cNvPr id="19482" name="Text Box 31"/>
            <p:cNvSpPr txBox="1">
              <a:spLocks noChangeArrowheads="1"/>
            </p:cNvSpPr>
            <p:nvPr/>
          </p:nvSpPr>
          <p:spPr bwMode="auto">
            <a:xfrm>
              <a:off x="3424" y="1888"/>
              <a:ext cx="1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1</a:t>
              </a:r>
            </a:p>
          </p:txBody>
        </p:sp>
        <p:graphicFrame>
          <p:nvGraphicFramePr>
            <p:cNvPr id="19458" name="Object 36"/>
            <p:cNvGraphicFramePr>
              <a:graphicFrameLocks noChangeAspect="1"/>
            </p:cNvGraphicFramePr>
            <p:nvPr/>
          </p:nvGraphicFramePr>
          <p:xfrm>
            <a:off x="1020" y="3339"/>
            <a:ext cx="3899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1" name="Formula" r:id="rId3" imgW="3121920" imgH="179280" progId="Equation.Ribbit">
                    <p:embed/>
                  </p:oleObj>
                </mc:Choice>
                <mc:Fallback>
                  <p:oleObj name="Formula" r:id="rId3" imgW="3121920" imgH="179280" progId="Equation.Ribbit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3339"/>
                          <a:ext cx="3899" cy="2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/>
              <a:t>Simplified Page Rank Calculation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Change pr(d) will change the page ranks of other pages, which in turn change pr(d);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In other words, the definition of page rank is recursive,</a:t>
            </a: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468313" y="6308725"/>
            <a:ext cx="8280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Modified from http://www.eee.bham.ac.uk/russellm/ee3j2/Slides%202009/OHP10%20Page%20Rank%202009.pdf</a:t>
            </a:r>
          </a:p>
        </p:txBody>
      </p:sp>
      <p:graphicFrame>
        <p:nvGraphicFramePr>
          <p:cNvPr id="20482" name="Object 8"/>
          <p:cNvGraphicFramePr>
            <a:graphicFrameLocks noChangeAspect="1"/>
          </p:cNvGraphicFramePr>
          <p:nvPr/>
        </p:nvGraphicFramePr>
        <p:xfrm>
          <a:off x="2771775" y="4797425"/>
          <a:ext cx="34242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5" name="Formula" r:id="rId3" imgW="1727280" imgH="373680" progId="Equation.Ribbit">
                  <p:embed/>
                </p:oleObj>
              </mc:Choice>
              <mc:Fallback>
                <p:oleObj name="Formula" r:id="rId3" imgW="1727280" imgH="37368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797425"/>
                        <a:ext cx="3424238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Markov Chain Interpretation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Let 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Notice that each row of W sums to 1.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468313" y="6308725"/>
            <a:ext cx="8280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Modified from http://www.eee.bham.ac.uk/russellm/ee3j2/Slides%202009/OHP10%20Page%20Rank%202009.pdf</a:t>
            </a:r>
          </a:p>
        </p:txBody>
      </p:sp>
      <p:graphicFrame>
        <p:nvGraphicFramePr>
          <p:cNvPr id="21506" name="Object 7"/>
          <p:cNvGraphicFramePr>
            <a:graphicFrameLocks noChangeAspect="1"/>
          </p:cNvGraphicFramePr>
          <p:nvPr/>
        </p:nvGraphicFramePr>
        <p:xfrm>
          <a:off x="2446338" y="2601913"/>
          <a:ext cx="4100512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Formula" r:id="rId3" imgW="2068920" imgH="757080" progId="Equation.Ribbit">
                  <p:embed/>
                </p:oleObj>
              </mc:Choice>
              <mc:Fallback>
                <p:oleObj name="Formula" r:id="rId3" imgW="2068920" imgH="75708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38" y="2601913"/>
                        <a:ext cx="4100512" cy="150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Markov Chain Interpretation</a:t>
            </a:r>
          </a:p>
        </p:txBody>
      </p:sp>
      <p:sp>
        <p:nvSpPr>
          <p:cNvPr id="2253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If the system converges, then pr=W</a:t>
            </a:r>
            <a:r>
              <a:rPr lang="en-US" altLang="zh-CN" baseline="30000" smtClean="0"/>
              <a:t>T</a:t>
            </a:r>
            <a:r>
              <a:rPr lang="en-US" altLang="zh-CN" smtClean="0"/>
              <a:t> pr.</a:t>
            </a:r>
          </a:p>
          <a:p>
            <a:pPr eaLnBrk="1" hangingPunct="1"/>
            <a:r>
              <a:rPr lang="en-US" altLang="zh-CN" smtClean="0"/>
              <a:t>pr is the invariant distribution of the Markov chain.</a:t>
            </a:r>
          </a:p>
          <a:p>
            <a:pPr eaLnBrk="1" hangingPunct="1"/>
            <a:r>
              <a:rPr lang="en-US" altLang="zh-CN" smtClean="0"/>
              <a:t>In other word, pr is an eigenvector of W</a:t>
            </a:r>
            <a:r>
              <a:rPr lang="en-US" altLang="zh-CN" baseline="30000" smtClean="0"/>
              <a:t>T</a:t>
            </a:r>
            <a:r>
              <a:rPr lang="en-US" altLang="zh-CN" smtClean="0"/>
              <a:t>.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468313" y="6308725"/>
            <a:ext cx="8280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Modified from http://www.eee.bham.ac.uk/russellm/ee3j2/Slides%202009/OHP10%20Page%20Rank%202009.pdf</a:t>
            </a:r>
          </a:p>
        </p:txBody>
      </p:sp>
      <p:graphicFrame>
        <p:nvGraphicFramePr>
          <p:cNvPr id="22530" name="Object 8"/>
          <p:cNvGraphicFramePr>
            <a:graphicFrameLocks noChangeAspect="1"/>
          </p:cNvGraphicFramePr>
          <p:nvPr/>
        </p:nvGraphicFramePr>
        <p:xfrm>
          <a:off x="827088" y="1484313"/>
          <a:ext cx="7070725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3" name="Formula" r:id="rId3" imgW="3567600" imgH="757080" progId="Equation.Ribbit">
                  <p:embed/>
                </p:oleObj>
              </mc:Choice>
              <mc:Fallback>
                <p:oleObj name="Formula" r:id="rId3" imgW="3567600" imgH="75708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484313"/>
                        <a:ext cx="7070725" cy="150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Damping Factor</a:t>
            </a:r>
          </a:p>
        </p:txBody>
      </p:sp>
      <p:sp>
        <p:nvSpPr>
          <p:cNvPr id="49" name="内容占位符 4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 It represents the change that user stopping clicking links and get bored with the current page and then request another random page.</a:t>
            </a:r>
          </a:p>
          <a:p>
            <a:r>
              <a:rPr lang="en-US" altLang="zh-CN" dirty="0" smtClean="0"/>
              <a:t>If the damping factor is 85% then there is assumed to be about a 15% chance that a typical users won't follow any links on the page and instead navigate to a new random URL</a:t>
            </a:r>
          </a:p>
          <a:p>
            <a:endParaRPr lang="zh-CN" altLang="en-US" dirty="0"/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468313" y="6308725"/>
            <a:ext cx="8280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Modified from http://www.eee.bham.ac.uk/russellm/ee3j2/Slides%202009/OHP10%20Page%20Rank%202009.pdf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食堂就餐人数问题 </a:t>
            </a:r>
            <a:r>
              <a:rPr lang="en-US" altLang="zh-CN" smtClean="0"/>
              <a:t>(II)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1258888" y="1844675"/>
            <a:ext cx="6911975" cy="3984625"/>
            <a:chOff x="839" y="1344"/>
            <a:chExt cx="4354" cy="2510"/>
          </a:xfrm>
        </p:grpSpPr>
        <p:sp>
          <p:nvSpPr>
            <p:cNvPr id="28676" name="Oval 6"/>
            <p:cNvSpPr>
              <a:spLocks noChangeArrowheads="1"/>
            </p:cNvSpPr>
            <p:nvPr/>
          </p:nvSpPr>
          <p:spPr bwMode="auto">
            <a:xfrm>
              <a:off x="1519" y="2432"/>
              <a:ext cx="499" cy="4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Tahoma" pitchFamily="34" charset="0"/>
                </a:rPr>
                <a:t>A</a:t>
              </a:r>
            </a:p>
          </p:txBody>
        </p:sp>
        <p:sp>
          <p:nvSpPr>
            <p:cNvPr id="28677" name="Oval 7"/>
            <p:cNvSpPr>
              <a:spLocks noChangeArrowheads="1"/>
            </p:cNvSpPr>
            <p:nvPr/>
          </p:nvSpPr>
          <p:spPr bwMode="auto">
            <a:xfrm>
              <a:off x="2608" y="2477"/>
              <a:ext cx="499" cy="4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Tahoma" pitchFamily="34" charset="0"/>
                </a:rPr>
                <a:t>B</a:t>
              </a:r>
            </a:p>
          </p:txBody>
        </p:sp>
        <p:sp>
          <p:nvSpPr>
            <p:cNvPr id="28678" name="AutoShape 8"/>
            <p:cNvSpPr>
              <a:spLocks noChangeArrowheads="1"/>
            </p:cNvSpPr>
            <p:nvPr/>
          </p:nvSpPr>
          <p:spPr bwMode="auto">
            <a:xfrm>
              <a:off x="1882" y="2885"/>
              <a:ext cx="907" cy="318"/>
            </a:xfrm>
            <a:prstGeom prst="curvedUpArrow">
              <a:avLst>
                <a:gd name="adj1" fmla="val 57044"/>
                <a:gd name="adj2" fmla="val 114088"/>
                <a:gd name="adj3" fmla="val 1938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79" name="AutoShape 9"/>
            <p:cNvSpPr>
              <a:spLocks noChangeArrowheads="1"/>
            </p:cNvSpPr>
            <p:nvPr/>
          </p:nvSpPr>
          <p:spPr bwMode="auto">
            <a:xfrm>
              <a:off x="1066" y="2477"/>
              <a:ext cx="454" cy="363"/>
            </a:xfrm>
            <a:prstGeom prst="curvedRightArrow">
              <a:avLst>
                <a:gd name="adj1" fmla="val 20000"/>
                <a:gd name="adj2" fmla="val 40000"/>
                <a:gd name="adj3" fmla="val 4169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0" name="AutoShape 10"/>
            <p:cNvSpPr>
              <a:spLocks noChangeArrowheads="1"/>
            </p:cNvSpPr>
            <p:nvPr/>
          </p:nvSpPr>
          <p:spPr bwMode="auto">
            <a:xfrm>
              <a:off x="3107" y="2477"/>
              <a:ext cx="409" cy="408"/>
            </a:xfrm>
            <a:prstGeom prst="curvedLeftArrow">
              <a:avLst>
                <a:gd name="adj1" fmla="val 20000"/>
                <a:gd name="adj2" fmla="val 40000"/>
                <a:gd name="adj3" fmla="val 3341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1" name="AutoShape 11"/>
            <p:cNvSpPr>
              <a:spLocks noChangeArrowheads="1"/>
            </p:cNvSpPr>
            <p:nvPr/>
          </p:nvSpPr>
          <p:spPr bwMode="auto">
            <a:xfrm flipH="1">
              <a:off x="1792" y="2160"/>
              <a:ext cx="998" cy="317"/>
            </a:xfrm>
            <a:prstGeom prst="curvedDownArrow">
              <a:avLst>
                <a:gd name="adj1" fmla="val 62965"/>
                <a:gd name="adj2" fmla="val 125931"/>
                <a:gd name="adj3" fmla="val 3333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2" name="Oval 12"/>
            <p:cNvSpPr>
              <a:spLocks noChangeArrowheads="1"/>
            </p:cNvSpPr>
            <p:nvPr/>
          </p:nvSpPr>
          <p:spPr bwMode="auto">
            <a:xfrm>
              <a:off x="3742" y="2523"/>
              <a:ext cx="499" cy="4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Tahoma" pitchFamily="34" charset="0"/>
                </a:rPr>
                <a:t>C</a:t>
              </a:r>
            </a:p>
          </p:txBody>
        </p:sp>
        <p:sp>
          <p:nvSpPr>
            <p:cNvPr id="28683" name="AutoShape 13"/>
            <p:cNvSpPr>
              <a:spLocks noChangeArrowheads="1"/>
            </p:cNvSpPr>
            <p:nvPr/>
          </p:nvSpPr>
          <p:spPr bwMode="auto">
            <a:xfrm>
              <a:off x="4286" y="2523"/>
              <a:ext cx="409" cy="408"/>
            </a:xfrm>
            <a:prstGeom prst="curvedLeftArrow">
              <a:avLst>
                <a:gd name="adj1" fmla="val 20000"/>
                <a:gd name="adj2" fmla="val 40000"/>
                <a:gd name="adj3" fmla="val 3341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4" name="AutoShape 14"/>
            <p:cNvSpPr>
              <a:spLocks noChangeArrowheads="1"/>
            </p:cNvSpPr>
            <p:nvPr/>
          </p:nvSpPr>
          <p:spPr bwMode="auto">
            <a:xfrm flipV="1">
              <a:off x="1656" y="2976"/>
              <a:ext cx="3039" cy="563"/>
            </a:xfrm>
            <a:prstGeom prst="curvedDownArrow">
              <a:avLst>
                <a:gd name="adj1" fmla="val 39035"/>
                <a:gd name="adj2" fmla="val 146992"/>
                <a:gd name="adj3" fmla="val 3333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5" name="AutoShape 15"/>
            <p:cNvSpPr>
              <a:spLocks noChangeArrowheads="1"/>
            </p:cNvSpPr>
            <p:nvPr/>
          </p:nvSpPr>
          <p:spPr bwMode="auto">
            <a:xfrm flipH="1">
              <a:off x="1338" y="1706"/>
              <a:ext cx="2949" cy="635"/>
            </a:xfrm>
            <a:prstGeom prst="curvedDownArrow">
              <a:avLst>
                <a:gd name="adj1" fmla="val 33584"/>
                <a:gd name="adj2" fmla="val 126466"/>
                <a:gd name="adj3" fmla="val 3333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6" name="AutoShape 16"/>
            <p:cNvSpPr>
              <a:spLocks noChangeArrowheads="1"/>
            </p:cNvSpPr>
            <p:nvPr/>
          </p:nvSpPr>
          <p:spPr bwMode="auto">
            <a:xfrm>
              <a:off x="3062" y="2885"/>
              <a:ext cx="907" cy="318"/>
            </a:xfrm>
            <a:prstGeom prst="curvedUpArrow">
              <a:avLst>
                <a:gd name="adj1" fmla="val 57044"/>
                <a:gd name="adj2" fmla="val 114088"/>
                <a:gd name="adj3" fmla="val 1938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7" name="AutoShape 17"/>
            <p:cNvSpPr>
              <a:spLocks noChangeArrowheads="1"/>
            </p:cNvSpPr>
            <p:nvPr/>
          </p:nvSpPr>
          <p:spPr bwMode="auto">
            <a:xfrm flipH="1">
              <a:off x="2835" y="2160"/>
              <a:ext cx="998" cy="317"/>
            </a:xfrm>
            <a:prstGeom prst="curvedDownArrow">
              <a:avLst>
                <a:gd name="adj1" fmla="val 62965"/>
                <a:gd name="adj2" fmla="val 125931"/>
                <a:gd name="adj3" fmla="val 3333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8" name="Text Box 18"/>
            <p:cNvSpPr txBox="1">
              <a:spLocks noChangeArrowheads="1"/>
            </p:cNvSpPr>
            <p:nvPr/>
          </p:nvSpPr>
          <p:spPr bwMode="auto">
            <a:xfrm>
              <a:off x="2608" y="3566"/>
              <a:ext cx="4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ahoma" pitchFamily="34" charset="0"/>
                </a:rPr>
                <a:t>P</a:t>
              </a:r>
              <a:r>
                <a:rPr lang="en-US" altLang="zh-CN" sz="2400" b="1" baseline="-25000">
                  <a:latin typeface="Tahoma" pitchFamily="34" charset="0"/>
                </a:rPr>
                <a:t>ac</a:t>
              </a:r>
            </a:p>
          </p:txBody>
        </p:sp>
        <p:sp>
          <p:nvSpPr>
            <p:cNvPr id="28689" name="Text Box 19"/>
            <p:cNvSpPr txBox="1">
              <a:spLocks noChangeArrowheads="1"/>
            </p:cNvSpPr>
            <p:nvPr/>
          </p:nvSpPr>
          <p:spPr bwMode="auto">
            <a:xfrm>
              <a:off x="2744" y="1344"/>
              <a:ext cx="4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ahoma" pitchFamily="34" charset="0"/>
                </a:rPr>
                <a:t>P</a:t>
              </a:r>
              <a:r>
                <a:rPr lang="en-US" altLang="zh-CN" sz="2400" b="1" baseline="-25000">
                  <a:latin typeface="Tahoma" pitchFamily="34" charset="0"/>
                </a:rPr>
                <a:t>ca</a:t>
              </a:r>
            </a:p>
          </p:txBody>
        </p:sp>
        <p:sp>
          <p:nvSpPr>
            <p:cNvPr id="28690" name="Text Box 20"/>
            <p:cNvSpPr txBox="1">
              <a:spLocks noChangeArrowheads="1"/>
            </p:cNvSpPr>
            <p:nvPr/>
          </p:nvSpPr>
          <p:spPr bwMode="auto">
            <a:xfrm>
              <a:off x="4785" y="2568"/>
              <a:ext cx="4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ahoma" pitchFamily="34" charset="0"/>
                </a:rPr>
                <a:t>P</a:t>
              </a:r>
              <a:r>
                <a:rPr lang="en-US" altLang="zh-CN" sz="2400" b="1" baseline="-25000">
                  <a:latin typeface="Tahoma" pitchFamily="34" charset="0"/>
                </a:rPr>
                <a:t>cc</a:t>
              </a:r>
            </a:p>
          </p:txBody>
        </p:sp>
        <p:sp>
          <p:nvSpPr>
            <p:cNvPr id="28691" name="Text Box 21"/>
            <p:cNvSpPr txBox="1">
              <a:spLocks noChangeArrowheads="1"/>
            </p:cNvSpPr>
            <p:nvPr/>
          </p:nvSpPr>
          <p:spPr bwMode="auto">
            <a:xfrm>
              <a:off x="839" y="2251"/>
              <a:ext cx="4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ahoma" pitchFamily="34" charset="0"/>
                </a:rPr>
                <a:t>P</a:t>
              </a:r>
              <a:r>
                <a:rPr lang="en-US" altLang="zh-CN" sz="2400" b="1" baseline="-25000">
                  <a:latin typeface="Tahoma" pitchFamily="34" charset="0"/>
                </a:rPr>
                <a:t>aa</a:t>
              </a:r>
            </a:p>
          </p:txBody>
        </p:sp>
        <p:sp>
          <p:nvSpPr>
            <p:cNvPr id="28692" name="Text Box 22"/>
            <p:cNvSpPr txBox="1">
              <a:spLocks noChangeArrowheads="1"/>
            </p:cNvSpPr>
            <p:nvPr/>
          </p:nvSpPr>
          <p:spPr bwMode="auto">
            <a:xfrm>
              <a:off x="2426" y="3113"/>
              <a:ext cx="4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ahoma" pitchFamily="34" charset="0"/>
                </a:rPr>
                <a:t>P</a:t>
              </a:r>
              <a:r>
                <a:rPr lang="en-US" altLang="zh-CN" sz="2400" b="1" baseline="-25000">
                  <a:latin typeface="Tahoma" pitchFamily="34" charset="0"/>
                </a:rPr>
                <a:t>ab</a:t>
              </a:r>
            </a:p>
          </p:txBody>
        </p:sp>
        <p:sp>
          <p:nvSpPr>
            <p:cNvPr id="28693" name="Text Box 23"/>
            <p:cNvSpPr txBox="1">
              <a:spLocks noChangeArrowheads="1"/>
            </p:cNvSpPr>
            <p:nvPr/>
          </p:nvSpPr>
          <p:spPr bwMode="auto">
            <a:xfrm>
              <a:off x="3198" y="3158"/>
              <a:ext cx="4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ahoma" pitchFamily="34" charset="0"/>
                </a:rPr>
                <a:t>P</a:t>
              </a:r>
              <a:r>
                <a:rPr lang="en-US" altLang="zh-CN" sz="2400" b="1" baseline="-25000">
                  <a:latin typeface="Tahoma" pitchFamily="34" charset="0"/>
                </a:rPr>
                <a:t>bc</a:t>
              </a:r>
            </a:p>
          </p:txBody>
        </p:sp>
        <p:sp>
          <p:nvSpPr>
            <p:cNvPr id="28694" name="Text Box 24"/>
            <p:cNvSpPr txBox="1">
              <a:spLocks noChangeArrowheads="1"/>
            </p:cNvSpPr>
            <p:nvPr/>
          </p:nvSpPr>
          <p:spPr bwMode="auto">
            <a:xfrm>
              <a:off x="2290" y="1888"/>
              <a:ext cx="4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ahoma" pitchFamily="34" charset="0"/>
                </a:rPr>
                <a:t>P</a:t>
              </a:r>
              <a:r>
                <a:rPr lang="en-US" altLang="zh-CN" sz="2400" b="1" baseline="-25000">
                  <a:latin typeface="Tahoma" pitchFamily="34" charset="0"/>
                </a:rPr>
                <a:t>ba</a:t>
              </a:r>
            </a:p>
          </p:txBody>
        </p:sp>
        <p:sp>
          <p:nvSpPr>
            <p:cNvPr id="28695" name="Text Box 25"/>
            <p:cNvSpPr txBox="1">
              <a:spLocks noChangeArrowheads="1"/>
            </p:cNvSpPr>
            <p:nvPr/>
          </p:nvSpPr>
          <p:spPr bwMode="auto">
            <a:xfrm>
              <a:off x="3198" y="1888"/>
              <a:ext cx="4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ahoma" pitchFamily="34" charset="0"/>
                </a:rPr>
                <a:t>P</a:t>
              </a:r>
              <a:r>
                <a:rPr lang="en-US" altLang="zh-CN" sz="2400" b="1" baseline="-25000">
                  <a:latin typeface="Tahoma" pitchFamily="34" charset="0"/>
                </a:rPr>
                <a:t>cb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Page Rank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Taking into account the damping factor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>
              <a:buNone/>
            </a:pPr>
            <a:endParaRPr lang="en-US" altLang="zh-CN" dirty="0" smtClean="0"/>
          </a:p>
          <a:p>
            <a:pPr eaLnBrk="1" hangingPunct="1"/>
            <a:endParaRPr lang="en-US" altLang="zh-CN" dirty="0" smtClean="0"/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468313" y="6308725"/>
            <a:ext cx="8280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/>
              <a:t>Modified from http://www.eee.bham.ac.uk/russellm/ee3j2/Slides%202009/OHP10%20Page%20Rank%202009.pdf</a:t>
            </a:r>
          </a:p>
        </p:txBody>
      </p:sp>
      <p:graphicFrame>
        <p:nvGraphicFramePr>
          <p:cNvPr id="23554" name="Object 7"/>
          <p:cNvGraphicFramePr>
            <a:graphicFrameLocks noChangeAspect="1"/>
          </p:cNvGraphicFramePr>
          <p:nvPr/>
        </p:nvGraphicFramePr>
        <p:xfrm>
          <a:off x="2051720" y="2564904"/>
          <a:ext cx="43307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Formula" r:id="rId3" imgW="2184480" imgH="565200" progId="Equation.Ribbit">
                  <p:embed/>
                </p:oleObj>
              </mc:Choice>
              <mc:Fallback>
                <p:oleObj name="Formula" r:id="rId3" imgW="2184480" imgH="56520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564904"/>
                        <a:ext cx="43307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2627784" y="4077072"/>
            <a:ext cx="4176464" cy="1656184"/>
            <a:chOff x="2627784" y="4077072"/>
            <a:chExt cx="4176464" cy="1656184"/>
          </a:xfrm>
        </p:grpSpPr>
        <p:sp>
          <p:nvSpPr>
            <p:cNvPr id="6" name="椭圆 5"/>
            <p:cNvSpPr/>
            <p:nvPr/>
          </p:nvSpPr>
          <p:spPr>
            <a:xfrm>
              <a:off x="4067944" y="4077072"/>
              <a:ext cx="792088" cy="50405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DF</a:t>
              </a:r>
              <a:endParaRPr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627784" y="5445224"/>
              <a:ext cx="360040" cy="2880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30" name="椭圆 29"/>
            <p:cNvSpPr/>
            <p:nvPr/>
          </p:nvSpPr>
          <p:spPr>
            <a:xfrm>
              <a:off x="3491880" y="5445224"/>
              <a:ext cx="360040" cy="2880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4283968" y="5445224"/>
              <a:ext cx="360040" cy="2880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5436096" y="5445224"/>
              <a:ext cx="432048" cy="2880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dirty="0" smtClean="0"/>
                <a:t>n-1</a:t>
              </a:r>
              <a:endParaRPr lang="zh-CN" altLang="en-US" sz="600" dirty="0"/>
            </a:p>
          </p:txBody>
        </p:sp>
        <p:sp>
          <p:nvSpPr>
            <p:cNvPr id="33" name="椭圆 32"/>
            <p:cNvSpPr/>
            <p:nvPr/>
          </p:nvSpPr>
          <p:spPr>
            <a:xfrm>
              <a:off x="6444208" y="5445224"/>
              <a:ext cx="360040" cy="2880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n</a:t>
              </a:r>
              <a:endParaRPr lang="zh-CN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16016" y="530120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……</a:t>
              </a:r>
              <a:endParaRPr lang="zh-CN" altLang="en-US" sz="2000" dirty="0"/>
            </a:p>
          </p:txBody>
        </p:sp>
        <p:cxnSp>
          <p:nvCxnSpPr>
            <p:cNvPr id="36" name="直接箭头连接符 35"/>
            <p:cNvCxnSpPr>
              <a:stCxn id="6" idx="3"/>
              <a:endCxn id="7" idx="7"/>
            </p:cNvCxnSpPr>
            <p:nvPr/>
          </p:nvCxnSpPr>
          <p:spPr>
            <a:xfrm flipH="1">
              <a:off x="2935097" y="4507311"/>
              <a:ext cx="1248846" cy="98009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30" idx="0"/>
            </p:cNvCxnSpPr>
            <p:nvPr/>
          </p:nvCxnSpPr>
          <p:spPr>
            <a:xfrm flipH="1">
              <a:off x="3671900" y="4581128"/>
              <a:ext cx="612068" cy="86409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6" idx="4"/>
              <a:endCxn id="31" idx="0"/>
            </p:cNvCxnSpPr>
            <p:nvPr/>
          </p:nvCxnSpPr>
          <p:spPr>
            <a:xfrm>
              <a:off x="4463988" y="4581128"/>
              <a:ext cx="0" cy="86409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endCxn id="32" idx="1"/>
            </p:cNvCxnSpPr>
            <p:nvPr/>
          </p:nvCxnSpPr>
          <p:spPr>
            <a:xfrm>
              <a:off x="4644008" y="4581128"/>
              <a:ext cx="855360" cy="90627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>
              <a:off x="4788024" y="4509120"/>
              <a:ext cx="1728192" cy="93610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Part III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Hidden Markov Model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>
                <a:ea typeface="宋体" charset="-122"/>
              </a:rPr>
              <a:t>Hidden Markov Models -  HMM</a:t>
            </a:r>
          </a:p>
        </p:txBody>
      </p:sp>
      <p:sp>
        <p:nvSpPr>
          <p:cNvPr id="209936" name="Oval 16"/>
          <p:cNvSpPr>
            <a:spLocks noChangeAspect="1" noChangeArrowheads="1"/>
          </p:cNvSpPr>
          <p:nvPr/>
        </p:nvSpPr>
        <p:spPr bwMode="auto">
          <a:xfrm>
            <a:off x="903288" y="4076700"/>
            <a:ext cx="1054100" cy="438150"/>
          </a:xfrm>
          <a:prstGeom prst="ellipse">
            <a:avLst/>
          </a:prstGeom>
          <a:solidFill>
            <a:srgbClr val="FF9966">
              <a:alpha val="60001"/>
            </a:srgbClr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b="1" i="1" dirty="0" smtClean="0">
                <a:ea typeface="宋体" charset="-122"/>
                <a:cs typeface="Arial" charset="0"/>
              </a:rPr>
              <a:t>Y</a:t>
            </a:r>
            <a:r>
              <a:rPr lang="en-US" altLang="zh-CN" sz="1800" b="1" i="1" baseline="-25000" dirty="0" smtClean="0">
                <a:ea typeface="宋体" charset="-122"/>
                <a:cs typeface="Arial" charset="0"/>
              </a:rPr>
              <a:t>1</a:t>
            </a:r>
            <a:endParaRPr lang="en-US" altLang="zh-CN" sz="1800" b="1" i="1" baseline="-25000" dirty="0">
              <a:ea typeface="宋体" charset="-122"/>
              <a:cs typeface="Arial" charset="0"/>
            </a:endParaRPr>
          </a:p>
        </p:txBody>
      </p:sp>
      <p:sp>
        <p:nvSpPr>
          <p:cNvPr id="209937" name="Oval 17"/>
          <p:cNvSpPr>
            <a:spLocks noChangeAspect="1" noChangeArrowheads="1"/>
          </p:cNvSpPr>
          <p:nvPr/>
        </p:nvSpPr>
        <p:spPr bwMode="auto">
          <a:xfrm>
            <a:off x="2420938" y="4076700"/>
            <a:ext cx="1052512" cy="438150"/>
          </a:xfrm>
          <a:prstGeom prst="ellipse">
            <a:avLst/>
          </a:prstGeom>
          <a:solidFill>
            <a:srgbClr val="FF9966">
              <a:alpha val="60001"/>
            </a:srgbClr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b="1" i="1" dirty="0" smtClean="0">
                <a:ea typeface="宋体" charset="-122"/>
              </a:rPr>
              <a:t>Y</a:t>
            </a:r>
            <a:r>
              <a:rPr lang="en-US" altLang="zh-CN" sz="1800" b="1" i="1" baseline="-25000" dirty="0" smtClean="0">
                <a:ea typeface="宋体" charset="-122"/>
              </a:rPr>
              <a:t>2</a:t>
            </a:r>
            <a:endParaRPr lang="en-US" altLang="zh-CN" sz="1800" b="1" i="1" baseline="-25000" dirty="0">
              <a:ea typeface="宋体" charset="-122"/>
            </a:endParaRPr>
          </a:p>
        </p:txBody>
      </p:sp>
      <p:sp>
        <p:nvSpPr>
          <p:cNvPr id="209938" name="Oval 18"/>
          <p:cNvSpPr>
            <a:spLocks noChangeAspect="1" noChangeArrowheads="1"/>
          </p:cNvSpPr>
          <p:nvPr/>
        </p:nvSpPr>
        <p:spPr bwMode="auto">
          <a:xfrm>
            <a:off x="5686425" y="4076700"/>
            <a:ext cx="1054100" cy="438150"/>
          </a:xfrm>
          <a:prstGeom prst="ellipse">
            <a:avLst/>
          </a:prstGeom>
          <a:solidFill>
            <a:srgbClr val="FF9966">
              <a:alpha val="60001"/>
            </a:srgbClr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b="1" i="1" dirty="0" smtClean="0">
                <a:ea typeface="宋体" charset="-122"/>
              </a:rPr>
              <a:t>Y</a:t>
            </a:r>
            <a:r>
              <a:rPr lang="en-US" altLang="zh-CN" sz="1800" b="1" i="1" baseline="-25000" dirty="0" smtClean="0">
                <a:ea typeface="宋体" charset="-122"/>
              </a:rPr>
              <a:t>T-1</a:t>
            </a:r>
            <a:endParaRPr lang="en-US" altLang="zh-CN" sz="1800" b="1" i="1" baseline="-25000" dirty="0">
              <a:ea typeface="宋体" charset="-122"/>
            </a:endParaRPr>
          </a:p>
        </p:txBody>
      </p:sp>
      <p:sp>
        <p:nvSpPr>
          <p:cNvPr id="209939" name="Oval 19"/>
          <p:cNvSpPr>
            <a:spLocks noChangeAspect="1" noChangeArrowheads="1"/>
          </p:cNvSpPr>
          <p:nvPr/>
        </p:nvSpPr>
        <p:spPr bwMode="auto">
          <a:xfrm>
            <a:off x="7170738" y="4076700"/>
            <a:ext cx="1054100" cy="438150"/>
          </a:xfrm>
          <a:prstGeom prst="ellipse">
            <a:avLst/>
          </a:prstGeom>
          <a:solidFill>
            <a:srgbClr val="FF9966">
              <a:alpha val="60001"/>
            </a:srgbClr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b="1" i="1" dirty="0" smtClean="0">
                <a:ea typeface="宋体" charset="-122"/>
              </a:rPr>
              <a:t>Y</a:t>
            </a:r>
            <a:r>
              <a:rPr lang="en-US" altLang="zh-CN" b="1" i="1" baseline="-25000" dirty="0" smtClean="0">
                <a:ea typeface="宋体" charset="-122"/>
              </a:rPr>
              <a:t>T</a:t>
            </a:r>
            <a:endParaRPr lang="en-US" altLang="zh-CN" sz="1800" b="1" i="1" baseline="-25000" dirty="0">
              <a:ea typeface="宋体" charset="-122"/>
            </a:endParaRPr>
          </a:p>
        </p:txBody>
      </p:sp>
      <p:sp>
        <p:nvSpPr>
          <p:cNvPr id="209960" name="Oval 40"/>
          <p:cNvSpPr>
            <a:spLocks noChangeAspect="1" noChangeArrowheads="1"/>
          </p:cNvSpPr>
          <p:nvPr/>
        </p:nvSpPr>
        <p:spPr bwMode="auto">
          <a:xfrm>
            <a:off x="4051300" y="4090988"/>
            <a:ext cx="1054100" cy="438150"/>
          </a:xfrm>
          <a:prstGeom prst="ellipse">
            <a:avLst/>
          </a:prstGeom>
          <a:solidFill>
            <a:srgbClr val="FF9966">
              <a:alpha val="60001"/>
            </a:srgbClr>
          </a:solidFill>
          <a:ln w="28575">
            <a:solidFill>
              <a:schemeClr val="tx1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b="1" i="1" dirty="0" smtClean="0">
                <a:ea typeface="宋体" charset="-122"/>
              </a:rPr>
              <a:t>Y</a:t>
            </a:r>
            <a:r>
              <a:rPr lang="en-US" altLang="zh-CN" sz="1800" b="1" i="1" baseline="-25000" dirty="0" smtClean="0">
                <a:ea typeface="宋体" charset="-122"/>
              </a:rPr>
              <a:t>i</a:t>
            </a:r>
            <a:endParaRPr lang="en-US" altLang="zh-CN" sz="1800" b="1" i="1" baseline="-25000" dirty="0">
              <a:ea typeface="宋体" charset="-122"/>
            </a:endParaRPr>
          </a:p>
        </p:txBody>
      </p:sp>
      <p:sp>
        <p:nvSpPr>
          <p:cNvPr id="209964" name="AutoShape 44"/>
          <p:cNvSpPr>
            <a:spLocks noChangeArrowheads="1"/>
          </p:cNvSpPr>
          <p:nvPr/>
        </p:nvSpPr>
        <p:spPr bwMode="auto">
          <a:xfrm>
            <a:off x="2979738" y="1401763"/>
            <a:ext cx="2814637" cy="1377950"/>
          </a:xfrm>
          <a:prstGeom prst="wedgeRoundRectCallout">
            <a:avLst>
              <a:gd name="adj1" fmla="val -37819"/>
              <a:gd name="adj2" fmla="val 72579"/>
              <a:gd name="adj3" fmla="val 16667"/>
            </a:avLst>
          </a:prstGeom>
          <a:solidFill>
            <a:srgbClr val="FAD2D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>
                <a:ea typeface="宋体" charset="-122"/>
              </a:rPr>
              <a:t>Hidden states</a:t>
            </a:r>
          </a:p>
        </p:txBody>
      </p:sp>
      <p:sp>
        <p:nvSpPr>
          <p:cNvPr id="209966" name="AutoShape 46"/>
          <p:cNvSpPr>
            <a:spLocks noChangeArrowheads="1"/>
          </p:cNvSpPr>
          <p:nvPr/>
        </p:nvSpPr>
        <p:spPr bwMode="auto">
          <a:xfrm>
            <a:off x="2624138" y="5130800"/>
            <a:ext cx="3230562" cy="984250"/>
          </a:xfrm>
          <a:prstGeom prst="wedgeEllipseCallout">
            <a:avLst>
              <a:gd name="adj1" fmla="val -39338"/>
              <a:gd name="adj2" fmla="val -96611"/>
            </a:avLst>
          </a:prstGeom>
          <a:solidFill>
            <a:srgbClr val="EFA9E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>
                <a:ea typeface="宋体" charset="-122"/>
              </a:rPr>
              <a:t>Observed data</a:t>
            </a:r>
          </a:p>
        </p:txBody>
      </p:sp>
      <p:sp>
        <p:nvSpPr>
          <p:cNvPr id="209972" name="Oval 52"/>
          <p:cNvSpPr>
            <a:spLocks noChangeArrowheads="1"/>
          </p:cNvSpPr>
          <p:nvPr/>
        </p:nvSpPr>
        <p:spPr bwMode="auto">
          <a:xfrm>
            <a:off x="3878263" y="4248150"/>
            <a:ext cx="76200" cy="74613"/>
          </a:xfrm>
          <a:prstGeom prst="ellipse">
            <a:avLst/>
          </a:prstGeom>
          <a:solidFill>
            <a:srgbClr val="FF9900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9973" name="Oval 53"/>
          <p:cNvSpPr>
            <a:spLocks noChangeArrowheads="1"/>
          </p:cNvSpPr>
          <p:nvPr/>
        </p:nvSpPr>
        <p:spPr bwMode="auto">
          <a:xfrm>
            <a:off x="3713163" y="4248150"/>
            <a:ext cx="76200" cy="74613"/>
          </a:xfrm>
          <a:prstGeom prst="ellipse">
            <a:avLst/>
          </a:prstGeom>
          <a:solidFill>
            <a:srgbClr val="FF9900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9974" name="Oval 54"/>
          <p:cNvSpPr>
            <a:spLocks noChangeArrowheads="1"/>
          </p:cNvSpPr>
          <p:nvPr/>
        </p:nvSpPr>
        <p:spPr bwMode="auto">
          <a:xfrm>
            <a:off x="3548063" y="4248150"/>
            <a:ext cx="76200" cy="74613"/>
          </a:xfrm>
          <a:prstGeom prst="ellipse">
            <a:avLst/>
          </a:prstGeom>
          <a:solidFill>
            <a:srgbClr val="FF9900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9975" name="Oval 55"/>
          <p:cNvSpPr>
            <a:spLocks noChangeArrowheads="1"/>
          </p:cNvSpPr>
          <p:nvPr/>
        </p:nvSpPr>
        <p:spPr bwMode="auto">
          <a:xfrm>
            <a:off x="5527675" y="4267200"/>
            <a:ext cx="76200" cy="74613"/>
          </a:xfrm>
          <a:prstGeom prst="ellipse">
            <a:avLst/>
          </a:prstGeom>
          <a:solidFill>
            <a:srgbClr val="FF9900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9976" name="Oval 56"/>
          <p:cNvSpPr>
            <a:spLocks noChangeArrowheads="1"/>
          </p:cNvSpPr>
          <p:nvPr/>
        </p:nvSpPr>
        <p:spPr bwMode="auto">
          <a:xfrm>
            <a:off x="5362575" y="4267200"/>
            <a:ext cx="76200" cy="74613"/>
          </a:xfrm>
          <a:prstGeom prst="ellipse">
            <a:avLst/>
          </a:prstGeom>
          <a:solidFill>
            <a:srgbClr val="FF9900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9977" name="Oval 57"/>
          <p:cNvSpPr>
            <a:spLocks noChangeArrowheads="1"/>
          </p:cNvSpPr>
          <p:nvPr/>
        </p:nvSpPr>
        <p:spPr bwMode="auto">
          <a:xfrm>
            <a:off x="5197475" y="4267200"/>
            <a:ext cx="76200" cy="74613"/>
          </a:xfrm>
          <a:prstGeom prst="ellipse">
            <a:avLst/>
          </a:prstGeom>
          <a:solidFill>
            <a:srgbClr val="FF9900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903288" y="3192463"/>
            <a:ext cx="7321550" cy="884237"/>
            <a:chOff x="569" y="2011"/>
            <a:chExt cx="4612" cy="557"/>
          </a:xfrm>
        </p:grpSpPr>
        <p:sp>
          <p:nvSpPr>
            <p:cNvPr id="209925" name="Oval 5"/>
            <p:cNvSpPr>
              <a:spLocks noChangeAspect="1" noChangeArrowheads="1"/>
            </p:cNvSpPr>
            <p:nvPr/>
          </p:nvSpPr>
          <p:spPr bwMode="auto">
            <a:xfrm>
              <a:off x="569" y="2011"/>
              <a:ext cx="664" cy="276"/>
            </a:xfrm>
            <a:prstGeom prst="ellipse">
              <a:avLst/>
            </a:prstGeom>
            <a:solidFill>
              <a:srgbClr val="FFFF66">
                <a:alpha val="70000"/>
              </a:srgbClr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 i="1" dirty="0" smtClean="0">
                  <a:ea typeface="宋体" charset="-122"/>
                  <a:cs typeface="Arial" charset="0"/>
                </a:rPr>
                <a:t>X</a:t>
              </a:r>
              <a:r>
                <a:rPr lang="en-US" altLang="zh-CN" sz="1800" b="1" i="1" baseline="-25000" dirty="0" smtClean="0">
                  <a:ea typeface="宋体" charset="-122"/>
                  <a:cs typeface="Arial" charset="0"/>
                </a:rPr>
                <a:t>1</a:t>
              </a:r>
              <a:endParaRPr lang="en-US" altLang="zh-CN" sz="1800" b="1" i="1" baseline="-25000" dirty="0">
                <a:ea typeface="宋体" charset="-122"/>
                <a:cs typeface="Arial" charset="0"/>
              </a:endParaRPr>
            </a:p>
          </p:txBody>
        </p:sp>
        <p:sp>
          <p:nvSpPr>
            <p:cNvPr id="209926" name="Oval 6"/>
            <p:cNvSpPr>
              <a:spLocks noChangeAspect="1" noChangeArrowheads="1"/>
            </p:cNvSpPr>
            <p:nvPr/>
          </p:nvSpPr>
          <p:spPr bwMode="auto">
            <a:xfrm>
              <a:off x="1525" y="2011"/>
              <a:ext cx="663" cy="276"/>
            </a:xfrm>
            <a:prstGeom prst="ellipse">
              <a:avLst/>
            </a:prstGeom>
            <a:solidFill>
              <a:srgbClr val="FFFF66">
                <a:alpha val="70000"/>
              </a:srgbClr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 i="1" dirty="0" smtClean="0">
                  <a:ea typeface="宋体" charset="-122"/>
                </a:rPr>
                <a:t>X</a:t>
              </a:r>
              <a:r>
                <a:rPr lang="en-US" altLang="zh-CN" sz="1800" b="1" i="1" baseline="-25000" dirty="0" smtClean="0">
                  <a:ea typeface="宋体" charset="-122"/>
                </a:rPr>
                <a:t>2</a:t>
              </a:r>
              <a:endParaRPr lang="en-US" altLang="zh-CN" sz="1800" b="1" i="1" baseline="-25000" dirty="0">
                <a:ea typeface="宋体" charset="-122"/>
              </a:endParaRPr>
            </a:p>
          </p:txBody>
        </p:sp>
        <p:sp>
          <p:nvSpPr>
            <p:cNvPr id="209927" name="Oval 7"/>
            <p:cNvSpPr>
              <a:spLocks noChangeAspect="1" noChangeArrowheads="1"/>
            </p:cNvSpPr>
            <p:nvPr/>
          </p:nvSpPr>
          <p:spPr bwMode="auto">
            <a:xfrm>
              <a:off x="3582" y="2011"/>
              <a:ext cx="664" cy="276"/>
            </a:xfrm>
            <a:prstGeom prst="ellipse">
              <a:avLst/>
            </a:prstGeom>
            <a:solidFill>
              <a:srgbClr val="FFFF66">
                <a:alpha val="70000"/>
              </a:srgbClr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 i="1" dirty="0" smtClean="0">
                  <a:ea typeface="宋体" charset="-122"/>
                </a:rPr>
                <a:t>X</a:t>
              </a:r>
              <a:r>
                <a:rPr lang="en-US" altLang="zh-CN" sz="1800" b="1" i="1" baseline="-25000" dirty="0" smtClean="0">
                  <a:ea typeface="宋体" charset="-122"/>
                </a:rPr>
                <a:t>T-1</a:t>
              </a:r>
              <a:endParaRPr lang="en-US" altLang="zh-CN" sz="1800" b="1" i="1" baseline="-25000" dirty="0">
                <a:ea typeface="宋体" charset="-122"/>
              </a:endParaRPr>
            </a:p>
          </p:txBody>
        </p:sp>
        <p:sp>
          <p:nvSpPr>
            <p:cNvPr id="209928" name="Oval 8"/>
            <p:cNvSpPr>
              <a:spLocks noChangeAspect="1" noChangeArrowheads="1"/>
            </p:cNvSpPr>
            <p:nvPr/>
          </p:nvSpPr>
          <p:spPr bwMode="auto">
            <a:xfrm>
              <a:off x="4517" y="2011"/>
              <a:ext cx="664" cy="276"/>
            </a:xfrm>
            <a:prstGeom prst="ellipse">
              <a:avLst/>
            </a:prstGeom>
            <a:solidFill>
              <a:srgbClr val="FFFF66">
                <a:alpha val="70000"/>
              </a:srgbClr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800" b="1" i="1" dirty="0" smtClean="0">
                  <a:ea typeface="宋体" charset="-122"/>
                </a:rPr>
                <a:t>X</a:t>
              </a:r>
              <a:r>
                <a:rPr lang="en-US" altLang="zh-CN" sz="1800" b="1" i="1" baseline="-25000" dirty="0" smtClean="0">
                  <a:ea typeface="宋体" charset="-122"/>
                </a:rPr>
                <a:t>T</a:t>
              </a:r>
              <a:endParaRPr lang="en-US" altLang="zh-CN" sz="1800" b="1" i="1" baseline="-25000" dirty="0">
                <a:ea typeface="宋体" charset="-122"/>
              </a:endParaRPr>
            </a:p>
          </p:txBody>
        </p:sp>
        <p:sp>
          <p:nvSpPr>
            <p:cNvPr id="209929" name="Oval 9"/>
            <p:cNvSpPr>
              <a:spLocks noChangeArrowheads="1"/>
            </p:cNvSpPr>
            <p:nvPr/>
          </p:nvSpPr>
          <p:spPr bwMode="auto">
            <a:xfrm>
              <a:off x="2447" y="2128"/>
              <a:ext cx="48" cy="47"/>
            </a:xfrm>
            <a:prstGeom prst="ellipse">
              <a:avLst/>
            </a:prstGeom>
            <a:solidFill>
              <a:srgbClr val="FFFF66">
                <a:alpha val="7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209932" name="AutoShape 12"/>
            <p:cNvCxnSpPr>
              <a:cxnSpLocks noChangeShapeType="1"/>
              <a:stCxn id="209925" idx="6"/>
              <a:endCxn id="209926" idx="2"/>
            </p:cNvCxnSpPr>
            <p:nvPr/>
          </p:nvCxnSpPr>
          <p:spPr bwMode="auto">
            <a:xfrm>
              <a:off x="1240" y="2149"/>
              <a:ext cx="277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9933" name="AutoShape 13"/>
            <p:cNvCxnSpPr>
              <a:cxnSpLocks noChangeShapeType="1"/>
              <a:stCxn id="209927" idx="6"/>
              <a:endCxn id="209928" idx="2"/>
            </p:cNvCxnSpPr>
            <p:nvPr/>
          </p:nvCxnSpPr>
          <p:spPr bwMode="auto">
            <a:xfrm>
              <a:off x="4253" y="2149"/>
              <a:ext cx="257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9943" name="AutoShape 23"/>
            <p:cNvCxnSpPr>
              <a:cxnSpLocks noChangeShapeType="1"/>
              <a:stCxn id="209925" idx="4"/>
              <a:endCxn id="209936" idx="0"/>
            </p:cNvCxnSpPr>
            <p:nvPr/>
          </p:nvCxnSpPr>
          <p:spPr bwMode="auto">
            <a:xfrm>
              <a:off x="901" y="2296"/>
              <a:ext cx="0" cy="26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9944" name="AutoShape 24"/>
            <p:cNvCxnSpPr>
              <a:cxnSpLocks noChangeShapeType="1"/>
              <a:stCxn id="209926" idx="4"/>
              <a:endCxn id="209937" idx="0"/>
            </p:cNvCxnSpPr>
            <p:nvPr/>
          </p:nvCxnSpPr>
          <p:spPr bwMode="auto">
            <a:xfrm>
              <a:off x="1857" y="2296"/>
              <a:ext cx="0" cy="26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9945" name="AutoShape 25"/>
            <p:cNvCxnSpPr>
              <a:cxnSpLocks noChangeShapeType="1"/>
              <a:stCxn id="209927" idx="4"/>
              <a:endCxn id="209938" idx="0"/>
            </p:cNvCxnSpPr>
            <p:nvPr/>
          </p:nvCxnSpPr>
          <p:spPr bwMode="auto">
            <a:xfrm>
              <a:off x="3914" y="2296"/>
              <a:ext cx="0" cy="26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9946" name="AutoShape 26"/>
            <p:cNvCxnSpPr>
              <a:cxnSpLocks noChangeShapeType="1"/>
              <a:stCxn id="209928" idx="4"/>
              <a:endCxn id="209939" idx="0"/>
            </p:cNvCxnSpPr>
            <p:nvPr/>
          </p:nvCxnSpPr>
          <p:spPr bwMode="auto">
            <a:xfrm>
              <a:off x="4849" y="2296"/>
              <a:ext cx="0" cy="26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09959" name="Oval 39"/>
            <p:cNvSpPr>
              <a:spLocks noChangeAspect="1" noChangeArrowheads="1"/>
            </p:cNvSpPr>
            <p:nvPr/>
          </p:nvSpPr>
          <p:spPr bwMode="auto">
            <a:xfrm>
              <a:off x="2552" y="2020"/>
              <a:ext cx="664" cy="276"/>
            </a:xfrm>
            <a:prstGeom prst="ellipse">
              <a:avLst/>
            </a:prstGeom>
            <a:solidFill>
              <a:srgbClr val="FFFF66">
                <a:alpha val="70000"/>
              </a:srgbClr>
            </a:solidFill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 i="1" dirty="0" smtClean="0">
                  <a:ea typeface="宋体" charset="-122"/>
                </a:rPr>
                <a:t>X</a:t>
              </a:r>
              <a:r>
                <a:rPr lang="en-US" altLang="zh-CN" sz="1800" b="1" i="1" baseline="-25000" dirty="0" smtClean="0">
                  <a:ea typeface="宋体" charset="-122"/>
                </a:rPr>
                <a:t>i</a:t>
              </a:r>
              <a:endParaRPr lang="en-US" altLang="zh-CN" sz="1800" b="1" i="1" baseline="-25000" dirty="0">
                <a:ea typeface="宋体" charset="-122"/>
              </a:endParaRPr>
            </a:p>
          </p:txBody>
        </p:sp>
        <p:cxnSp>
          <p:nvCxnSpPr>
            <p:cNvPr id="209961" name="AutoShape 41"/>
            <p:cNvCxnSpPr>
              <a:cxnSpLocks noChangeShapeType="1"/>
              <a:stCxn id="209959" idx="4"/>
              <a:endCxn id="209960" idx="0"/>
            </p:cNvCxnSpPr>
            <p:nvPr/>
          </p:nvCxnSpPr>
          <p:spPr bwMode="auto">
            <a:xfrm>
              <a:off x="2884" y="2305"/>
              <a:ext cx="0" cy="26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09967" name="Oval 47"/>
            <p:cNvSpPr>
              <a:spLocks noChangeArrowheads="1"/>
            </p:cNvSpPr>
            <p:nvPr/>
          </p:nvSpPr>
          <p:spPr bwMode="auto">
            <a:xfrm>
              <a:off x="2343" y="2128"/>
              <a:ext cx="48" cy="47"/>
            </a:xfrm>
            <a:prstGeom prst="ellipse">
              <a:avLst/>
            </a:prstGeom>
            <a:solidFill>
              <a:srgbClr val="FFFF66">
                <a:alpha val="7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968" name="Oval 48"/>
            <p:cNvSpPr>
              <a:spLocks noChangeArrowheads="1"/>
            </p:cNvSpPr>
            <p:nvPr/>
          </p:nvSpPr>
          <p:spPr bwMode="auto">
            <a:xfrm>
              <a:off x="2239" y="2128"/>
              <a:ext cx="48" cy="47"/>
            </a:xfrm>
            <a:prstGeom prst="ellipse">
              <a:avLst/>
            </a:prstGeom>
            <a:solidFill>
              <a:srgbClr val="FFFF66">
                <a:alpha val="7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969" name="Oval 49"/>
            <p:cNvSpPr>
              <a:spLocks noChangeArrowheads="1"/>
            </p:cNvSpPr>
            <p:nvPr/>
          </p:nvSpPr>
          <p:spPr bwMode="auto">
            <a:xfrm>
              <a:off x="3471" y="2139"/>
              <a:ext cx="48" cy="47"/>
            </a:xfrm>
            <a:prstGeom prst="ellipse">
              <a:avLst/>
            </a:prstGeom>
            <a:solidFill>
              <a:srgbClr val="FFFF66">
                <a:alpha val="7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970" name="Oval 50"/>
            <p:cNvSpPr>
              <a:spLocks noChangeArrowheads="1"/>
            </p:cNvSpPr>
            <p:nvPr/>
          </p:nvSpPr>
          <p:spPr bwMode="auto">
            <a:xfrm>
              <a:off x="3367" y="2139"/>
              <a:ext cx="48" cy="47"/>
            </a:xfrm>
            <a:prstGeom prst="ellipse">
              <a:avLst/>
            </a:prstGeom>
            <a:solidFill>
              <a:srgbClr val="FFFF66">
                <a:alpha val="7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971" name="Oval 51"/>
            <p:cNvSpPr>
              <a:spLocks noChangeArrowheads="1"/>
            </p:cNvSpPr>
            <p:nvPr/>
          </p:nvSpPr>
          <p:spPr bwMode="auto">
            <a:xfrm>
              <a:off x="3263" y="2139"/>
              <a:ext cx="48" cy="47"/>
            </a:xfrm>
            <a:prstGeom prst="ellipse">
              <a:avLst/>
            </a:prstGeom>
            <a:solidFill>
              <a:srgbClr val="FFFF66">
                <a:alpha val="70000"/>
              </a:srgb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209979" name="AutoShape 59"/>
          <p:cNvCxnSpPr>
            <a:cxnSpLocks noChangeShapeType="1"/>
          </p:cNvCxnSpPr>
          <p:nvPr/>
        </p:nvCxnSpPr>
        <p:spPr bwMode="auto">
          <a:xfrm>
            <a:off x="1971675" y="4295775"/>
            <a:ext cx="434975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9980" name="AutoShape 60"/>
          <p:cNvCxnSpPr>
            <a:cxnSpLocks noChangeShapeType="1"/>
          </p:cNvCxnSpPr>
          <p:nvPr/>
        </p:nvCxnSpPr>
        <p:spPr bwMode="auto">
          <a:xfrm>
            <a:off x="6754813" y="4295775"/>
            <a:ext cx="4016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9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6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/>
              <a:t>HMM</a:t>
            </a:r>
            <a:r>
              <a:rPr lang="zh-CN" altLang="en-US" b="1" dirty="0" smtClean="0"/>
              <a:t>－韦小宝的骰子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503488"/>
          </a:xfrm>
        </p:spPr>
        <p:txBody>
          <a:bodyPr/>
          <a:lstStyle/>
          <a:p>
            <a:pPr eaLnBrk="1" hangingPunct="1"/>
            <a:r>
              <a:rPr lang="zh-CN" altLang="en-US" smtClean="0"/>
              <a:t>两种骰子，开始以</a:t>
            </a:r>
            <a:r>
              <a:rPr lang="en-US" altLang="zh-CN" smtClean="0"/>
              <a:t>2/5</a:t>
            </a:r>
            <a:r>
              <a:rPr lang="zh-CN" altLang="en-US" smtClean="0"/>
              <a:t>的概率出千。</a:t>
            </a:r>
          </a:p>
          <a:p>
            <a:pPr lvl="1" eaLnBrk="1" hangingPunct="1"/>
            <a:r>
              <a:rPr lang="zh-CN" altLang="en-US" smtClean="0"/>
              <a:t>正常</a:t>
            </a:r>
            <a:r>
              <a:rPr lang="en-US" altLang="zh-CN" smtClean="0"/>
              <a:t>A</a:t>
            </a:r>
            <a:r>
              <a:rPr lang="zh-CN" altLang="en-US" smtClean="0"/>
              <a:t>：以</a:t>
            </a:r>
            <a:r>
              <a:rPr lang="en-US" altLang="zh-CN" smtClean="0"/>
              <a:t>1/6</a:t>
            </a:r>
            <a:r>
              <a:rPr lang="zh-CN" altLang="en-US" smtClean="0"/>
              <a:t>的概率出现每个点</a:t>
            </a:r>
          </a:p>
          <a:p>
            <a:pPr lvl="1" eaLnBrk="1" hangingPunct="1"/>
            <a:r>
              <a:rPr lang="zh-CN" altLang="en-US" smtClean="0"/>
              <a:t>不正常</a:t>
            </a:r>
            <a:r>
              <a:rPr lang="en-US" altLang="zh-CN" smtClean="0"/>
              <a:t>B</a:t>
            </a:r>
            <a:r>
              <a:rPr lang="zh-CN" altLang="en-US" smtClean="0"/>
              <a:t>：</a:t>
            </a:r>
            <a:r>
              <a:rPr lang="en-US" altLang="zh-CN" smtClean="0"/>
              <a:t>5,6</a:t>
            </a:r>
            <a:r>
              <a:rPr lang="zh-CN" altLang="en-US" smtClean="0"/>
              <a:t>出现概率为</a:t>
            </a:r>
            <a:r>
              <a:rPr lang="en-US" altLang="zh-CN" smtClean="0"/>
              <a:t>3/10,</a:t>
            </a:r>
            <a:r>
              <a:rPr lang="zh-CN" altLang="en-US" smtClean="0"/>
              <a:t>其它为</a:t>
            </a:r>
            <a:r>
              <a:rPr lang="en-US" altLang="zh-CN" smtClean="0"/>
              <a:t>1/10</a:t>
            </a:r>
          </a:p>
          <a:p>
            <a:pPr eaLnBrk="1" hangingPunct="1"/>
            <a:r>
              <a:rPr lang="zh-CN" altLang="en-US" smtClean="0"/>
              <a:t>出千的随机规律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692275" y="3860800"/>
            <a:ext cx="5761038" cy="1946275"/>
            <a:chOff x="1111" y="2795"/>
            <a:chExt cx="3629" cy="1226"/>
          </a:xfrm>
        </p:grpSpPr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1344" y="3024"/>
              <a:ext cx="3319" cy="997"/>
              <a:chOff x="1202" y="2886"/>
              <a:chExt cx="3319" cy="997"/>
            </a:xfrm>
          </p:grpSpPr>
          <p:sp>
            <p:nvSpPr>
              <p:cNvPr id="9226" name="Oval 4"/>
              <p:cNvSpPr>
                <a:spLocks noChangeArrowheads="1"/>
              </p:cNvSpPr>
              <p:nvPr/>
            </p:nvSpPr>
            <p:spPr bwMode="auto">
              <a:xfrm>
                <a:off x="1701" y="3203"/>
                <a:ext cx="680" cy="455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3200" b="1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9227" name="Oval 5"/>
              <p:cNvSpPr>
                <a:spLocks noChangeArrowheads="1"/>
              </p:cNvSpPr>
              <p:nvPr/>
            </p:nvSpPr>
            <p:spPr bwMode="auto">
              <a:xfrm>
                <a:off x="3379" y="3113"/>
                <a:ext cx="680" cy="49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800" b="1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9228" name="AutoShape 8"/>
              <p:cNvSpPr>
                <a:spLocks noChangeArrowheads="1"/>
              </p:cNvSpPr>
              <p:nvPr/>
            </p:nvSpPr>
            <p:spPr bwMode="auto">
              <a:xfrm flipH="1">
                <a:off x="2109" y="3657"/>
                <a:ext cx="1633" cy="226"/>
              </a:xfrm>
              <a:prstGeom prst="curvedUpArrow">
                <a:avLst>
                  <a:gd name="adj1" fmla="val 144513"/>
                  <a:gd name="adj2" fmla="val 289027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29" name="AutoShape 10"/>
              <p:cNvSpPr>
                <a:spLocks noChangeArrowheads="1"/>
              </p:cNvSpPr>
              <p:nvPr/>
            </p:nvSpPr>
            <p:spPr bwMode="auto">
              <a:xfrm>
                <a:off x="2109" y="2886"/>
                <a:ext cx="1587" cy="271"/>
              </a:xfrm>
              <a:prstGeom prst="curvedDownArrow">
                <a:avLst>
                  <a:gd name="adj1" fmla="val 117122"/>
                  <a:gd name="adj2" fmla="val 234244"/>
                  <a:gd name="adj3" fmla="val 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0" name="AutoShape 11"/>
              <p:cNvSpPr>
                <a:spLocks noChangeArrowheads="1"/>
              </p:cNvSpPr>
              <p:nvPr/>
            </p:nvSpPr>
            <p:spPr bwMode="auto">
              <a:xfrm>
                <a:off x="1202" y="3158"/>
                <a:ext cx="499" cy="493"/>
              </a:xfrm>
              <a:prstGeom prst="curvedRightArrow">
                <a:avLst>
                  <a:gd name="adj1" fmla="val 20000"/>
                  <a:gd name="adj2" fmla="val 40000"/>
                  <a:gd name="adj3" fmla="val 3373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1" name="AutoShape 12"/>
              <p:cNvSpPr>
                <a:spLocks noChangeArrowheads="1"/>
              </p:cNvSpPr>
              <p:nvPr/>
            </p:nvSpPr>
            <p:spPr bwMode="auto">
              <a:xfrm>
                <a:off x="4014" y="3113"/>
                <a:ext cx="507" cy="408"/>
              </a:xfrm>
              <a:prstGeom prst="curvedLeftArrow">
                <a:avLst>
                  <a:gd name="adj1" fmla="val 20000"/>
                  <a:gd name="adj2" fmla="val 40000"/>
                  <a:gd name="adj3" fmla="val 41422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222" name="Text Box 15"/>
            <p:cNvSpPr txBox="1">
              <a:spLocks noChangeArrowheads="1"/>
            </p:cNvSpPr>
            <p:nvPr/>
          </p:nvSpPr>
          <p:spPr bwMode="auto">
            <a:xfrm>
              <a:off x="1111" y="3158"/>
              <a:ext cx="40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0.8</a:t>
              </a:r>
            </a:p>
          </p:txBody>
        </p:sp>
        <p:sp>
          <p:nvSpPr>
            <p:cNvPr id="9223" name="Text Box 16"/>
            <p:cNvSpPr txBox="1">
              <a:spLocks noChangeArrowheads="1"/>
            </p:cNvSpPr>
            <p:nvPr/>
          </p:nvSpPr>
          <p:spPr bwMode="auto">
            <a:xfrm>
              <a:off x="2880" y="2795"/>
              <a:ext cx="40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0.2</a:t>
              </a:r>
            </a:p>
          </p:txBody>
        </p:sp>
        <p:sp>
          <p:nvSpPr>
            <p:cNvPr id="9224" name="Text Box 17"/>
            <p:cNvSpPr txBox="1">
              <a:spLocks noChangeArrowheads="1"/>
            </p:cNvSpPr>
            <p:nvPr/>
          </p:nvSpPr>
          <p:spPr bwMode="auto">
            <a:xfrm>
              <a:off x="4332" y="3067"/>
              <a:ext cx="40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0.9</a:t>
              </a:r>
            </a:p>
          </p:txBody>
        </p:sp>
        <p:sp>
          <p:nvSpPr>
            <p:cNvPr id="9225" name="Text Box 18"/>
            <p:cNvSpPr txBox="1">
              <a:spLocks noChangeArrowheads="1"/>
            </p:cNvSpPr>
            <p:nvPr/>
          </p:nvSpPr>
          <p:spPr bwMode="auto">
            <a:xfrm>
              <a:off x="2880" y="3657"/>
              <a:ext cx="40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itchFamily="34" charset="0"/>
                </a:rPr>
                <a:t>0.1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HMM</a:t>
            </a:r>
            <a:r>
              <a:rPr lang="zh-CN" altLang="en-US" b="1" smtClean="0"/>
              <a:t>例</a:t>
            </a:r>
            <a:r>
              <a:rPr lang="en-US" altLang="zh-CN" b="1" smtClean="0"/>
              <a:t>1</a:t>
            </a:r>
            <a:r>
              <a:rPr lang="zh-CN" altLang="en-US" b="1" smtClean="0"/>
              <a:t>－韦小宝的骰子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观测到其一次投掷结果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问题：请判断韦小宝什么时候出千了？</a:t>
            </a:r>
          </a:p>
        </p:txBody>
      </p:sp>
      <p:graphicFrame>
        <p:nvGraphicFramePr>
          <p:cNvPr id="1026" name="Object 9"/>
          <p:cNvGraphicFramePr>
            <a:graphicFrameLocks noChangeAspect="1"/>
          </p:cNvGraphicFramePr>
          <p:nvPr/>
        </p:nvGraphicFramePr>
        <p:xfrm>
          <a:off x="2699792" y="2780928"/>
          <a:ext cx="3498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Formula" r:id="rId4" imgW="1765440" imgH="179280" progId="Equation.Ribbit">
                  <p:embed/>
                </p:oleObj>
              </mc:Choice>
              <mc:Fallback>
                <p:oleObj name="Formula" r:id="rId4" imgW="1765440" imgH="179280" progId="Equation.Ribbit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2780928"/>
                        <a:ext cx="349885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隐马氏模型的数学模型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773238"/>
            <a:ext cx="8208962" cy="4464050"/>
          </a:xfrm>
        </p:spPr>
        <p:txBody>
          <a:bodyPr/>
          <a:lstStyle/>
          <a:p>
            <a:pPr eaLnBrk="1" hangingPunct="1"/>
            <a:r>
              <a:rPr lang="zh-CN" altLang="en-US" smtClean="0"/>
              <a:t>隐过程为</a:t>
            </a:r>
            <a:r>
              <a:rPr lang="en-US" altLang="zh-CN" smtClean="0"/>
              <a:t>X={X</a:t>
            </a:r>
            <a:r>
              <a:rPr lang="en-US" altLang="zh-CN" baseline="-25000" smtClean="0"/>
              <a:t>1</a:t>
            </a:r>
            <a:r>
              <a:rPr lang="en-US" altLang="zh-CN" smtClean="0"/>
              <a:t>,</a:t>
            </a:r>
            <a:r>
              <a:rPr lang="en-US" altLang="zh-CN" smtClean="0">
                <a:latin typeface="MT Extra" pitchFamily="18" charset="2"/>
                <a:sym typeface="MT Extra" pitchFamily="18" charset="2"/>
              </a:rPr>
              <a:t></a:t>
            </a:r>
            <a:r>
              <a:rPr lang="en-US" altLang="zh-CN" smtClean="0"/>
              <a:t>,X</a:t>
            </a:r>
            <a:r>
              <a:rPr lang="en-US" altLang="zh-CN" baseline="-25000" smtClean="0"/>
              <a:t>T</a:t>
            </a:r>
            <a:r>
              <a:rPr lang="en-US" altLang="zh-CN" smtClean="0"/>
              <a:t>} </a:t>
            </a:r>
          </a:p>
          <a:p>
            <a:pPr eaLnBrk="1" hangingPunct="1"/>
            <a:r>
              <a:rPr lang="zh-CN" altLang="en-US" smtClean="0"/>
              <a:t>观察过程为</a:t>
            </a:r>
            <a:r>
              <a:rPr lang="en-US" altLang="zh-CN" smtClean="0"/>
              <a:t>Y={Y</a:t>
            </a:r>
            <a:r>
              <a:rPr lang="en-US" altLang="zh-CN" i="1" baseline="-25000" smtClean="0"/>
              <a:t>1</a:t>
            </a:r>
            <a:r>
              <a:rPr lang="en-US" altLang="zh-CN" smtClean="0"/>
              <a:t>,</a:t>
            </a:r>
            <a:r>
              <a:rPr lang="en-US" altLang="zh-CN" smtClean="0">
                <a:latin typeface="MT Extra" pitchFamily="18" charset="2"/>
                <a:sym typeface="MT Extra" pitchFamily="18" charset="2"/>
              </a:rPr>
              <a:t></a:t>
            </a:r>
            <a:r>
              <a:rPr lang="en-US" altLang="zh-CN" smtClean="0"/>
              <a:t>,Y</a:t>
            </a:r>
            <a:r>
              <a:rPr lang="en-US" altLang="zh-CN" b="1" baseline="-25000" smtClean="0"/>
              <a:t>T</a:t>
            </a:r>
            <a:r>
              <a:rPr lang="en-US" altLang="zh-CN" smtClean="0"/>
              <a:t>}</a:t>
            </a:r>
            <a:r>
              <a:rPr lang="en-US" altLang="zh-CN" i="1" smtClean="0"/>
              <a:t> </a:t>
            </a:r>
          </a:p>
          <a:p>
            <a:pPr eaLnBrk="1" hangingPunct="1"/>
            <a:r>
              <a:rPr lang="zh-CN" altLang="en-US" smtClean="0"/>
              <a:t>模型参数</a:t>
            </a:r>
            <a:r>
              <a:rPr lang="en-US" altLang="zh-CN" b="1" i="1" smtClean="0">
                <a:latin typeface="Symbol" pitchFamily="18" charset="2"/>
              </a:rPr>
              <a:t>l =  </a:t>
            </a:r>
            <a:r>
              <a:rPr lang="en-US" altLang="zh-CN" b="1" smtClean="0">
                <a:latin typeface="Symbol" pitchFamily="18" charset="2"/>
              </a:rPr>
              <a:t>{ </a:t>
            </a:r>
            <a:r>
              <a:rPr lang="en-US" altLang="zh-CN" b="1" i="1" smtClean="0">
                <a:latin typeface="Symbol" pitchFamily="18" charset="2"/>
              </a:rPr>
              <a:t>p ,  </a:t>
            </a:r>
            <a:r>
              <a:rPr lang="en-US" altLang="zh-CN" b="1" i="1" smtClean="0"/>
              <a:t>A</a:t>
            </a:r>
            <a:r>
              <a:rPr lang="zh-CN" altLang="en-US" b="1" i="1" smtClean="0"/>
              <a:t>，</a:t>
            </a:r>
            <a:r>
              <a:rPr lang="en-US" altLang="zh-CN" b="1" i="1" smtClean="0"/>
              <a:t>B </a:t>
            </a:r>
            <a:r>
              <a:rPr lang="en-US" altLang="zh-CN" b="1" smtClean="0">
                <a:latin typeface="Symbol" pitchFamily="18" charset="2"/>
              </a:rPr>
              <a:t>}</a:t>
            </a:r>
            <a:endParaRPr lang="en-US" altLang="zh-CN" smtClean="0"/>
          </a:p>
          <a:p>
            <a:pPr lvl="1" eaLnBrk="1" hangingPunct="1"/>
            <a:r>
              <a:rPr lang="zh-CN" altLang="en-US" smtClean="0"/>
              <a:t>初始分布</a:t>
            </a:r>
            <a:r>
              <a:rPr lang="zh-CN" altLang="en-US" b="1" smtClean="0">
                <a:latin typeface="Symbol" pitchFamily="18" charset="2"/>
                <a:sym typeface="Symbol" pitchFamily="18" charset="2"/>
              </a:rPr>
              <a:t></a:t>
            </a:r>
            <a:r>
              <a:rPr lang="en-US" altLang="zh-CN" smtClean="0"/>
              <a:t>=(</a:t>
            </a:r>
            <a:r>
              <a:rPr lang="en-US" altLang="zh-CN" smtClean="0">
                <a:latin typeface="Symbol" pitchFamily="18" charset="2"/>
                <a:sym typeface="Symbol" pitchFamily="18" charset="2"/>
              </a:rPr>
              <a:t></a:t>
            </a:r>
            <a:r>
              <a:rPr lang="en-US" altLang="zh-CN" baseline="-25000" smtClean="0">
                <a:sym typeface="Symbol" pitchFamily="18" charset="2"/>
              </a:rPr>
              <a:t>i</a:t>
            </a:r>
            <a:r>
              <a:rPr lang="en-US" altLang="zh-CN" baseline="-25000" smtClean="0"/>
              <a:t> </a:t>
            </a:r>
            <a:r>
              <a:rPr lang="en-US" altLang="zh-CN" smtClean="0"/>
              <a:t>) , </a:t>
            </a:r>
            <a:r>
              <a:rPr lang="en-US" altLang="zh-CN" smtClean="0">
                <a:latin typeface="Symbol" pitchFamily="18" charset="2"/>
                <a:sym typeface="Symbol" pitchFamily="18" charset="2"/>
              </a:rPr>
              <a:t></a:t>
            </a:r>
            <a:r>
              <a:rPr lang="en-US" altLang="zh-CN" baseline="-25000" smtClean="0">
                <a:latin typeface="宋体" charset="-122"/>
                <a:sym typeface="Symbol" pitchFamily="18" charset="2"/>
              </a:rPr>
              <a:t>i</a:t>
            </a:r>
            <a:r>
              <a:rPr lang="en-US" altLang="zh-CN" smtClean="0"/>
              <a:t>=P{X</a:t>
            </a:r>
            <a:r>
              <a:rPr lang="en-US" altLang="zh-CN" baseline="-25000" smtClean="0"/>
              <a:t>1</a:t>
            </a:r>
            <a:r>
              <a:rPr lang="en-US" altLang="zh-CN" smtClean="0"/>
              <a:t>=i}</a:t>
            </a:r>
            <a:r>
              <a:rPr lang="en-US" altLang="zh-CN" baseline="-25000" smtClean="0"/>
              <a:t> </a:t>
            </a:r>
          </a:p>
          <a:p>
            <a:pPr lvl="1" eaLnBrk="1" hangingPunct="1"/>
            <a:r>
              <a:rPr lang="zh-CN" altLang="en-US" smtClean="0"/>
              <a:t>转移矩阵</a:t>
            </a:r>
            <a:r>
              <a:rPr lang="en-US" altLang="zh-CN" b="1" smtClean="0"/>
              <a:t>A</a:t>
            </a:r>
            <a:r>
              <a:rPr lang="en-US" altLang="zh-CN" smtClean="0"/>
              <a:t>= (a</a:t>
            </a:r>
            <a:r>
              <a:rPr lang="en-US" altLang="zh-CN" baseline="-25000" smtClean="0"/>
              <a:t>ij </a:t>
            </a:r>
            <a:r>
              <a:rPr lang="en-US" altLang="zh-CN" smtClean="0"/>
              <a:t>), a</a:t>
            </a:r>
            <a:r>
              <a:rPr lang="en-US" altLang="zh-CN" baseline="-25000" smtClean="0"/>
              <a:t>ij </a:t>
            </a:r>
            <a:r>
              <a:rPr lang="en-US" altLang="zh-CN" smtClean="0"/>
              <a:t>= P(X</a:t>
            </a:r>
            <a:r>
              <a:rPr lang="en-US" altLang="zh-CN" baseline="-25000" smtClean="0"/>
              <a:t>n+1</a:t>
            </a:r>
            <a:r>
              <a:rPr lang="en-US" altLang="zh-CN" smtClean="0"/>
              <a:t>=j  |  X</a:t>
            </a:r>
            <a:r>
              <a:rPr lang="en-US" altLang="zh-CN" baseline="-25000" smtClean="0"/>
              <a:t>n</a:t>
            </a:r>
            <a:r>
              <a:rPr lang="en-US" altLang="zh-CN" smtClean="0"/>
              <a:t>= i)</a:t>
            </a:r>
          </a:p>
          <a:p>
            <a:pPr lvl="1" eaLnBrk="1" hangingPunct="1"/>
            <a:r>
              <a:rPr lang="zh-CN" altLang="en-US" smtClean="0"/>
              <a:t>给定某个时间的隐状态的条件下</a:t>
            </a:r>
            <a:r>
              <a:rPr lang="en-US" altLang="zh-CN" smtClean="0"/>
              <a:t>,  </a:t>
            </a:r>
            <a:r>
              <a:rPr lang="zh-CN" altLang="en-US" smtClean="0"/>
              <a:t>观测的分布矩阵</a:t>
            </a:r>
            <a:r>
              <a:rPr lang="en-US" altLang="zh-CN" b="1" smtClean="0"/>
              <a:t>B</a:t>
            </a:r>
            <a:r>
              <a:rPr lang="en-US" altLang="zh-CN" smtClean="0"/>
              <a:t>=(b</a:t>
            </a:r>
            <a:r>
              <a:rPr lang="en-US" altLang="zh-CN" baseline="-25000" smtClean="0"/>
              <a:t>il </a:t>
            </a:r>
            <a:r>
              <a:rPr lang="en-US" altLang="zh-CN" smtClean="0"/>
              <a:t>) , b</a:t>
            </a:r>
            <a:r>
              <a:rPr lang="en-US" altLang="zh-CN" baseline="-25000" smtClean="0"/>
              <a:t>il </a:t>
            </a:r>
            <a:r>
              <a:rPr lang="en-US" altLang="zh-CN" smtClean="0"/>
              <a:t>= P(Y</a:t>
            </a:r>
            <a:r>
              <a:rPr lang="en-US" altLang="zh-CN" baseline="-25000" smtClean="0"/>
              <a:t>n</a:t>
            </a:r>
            <a:r>
              <a:rPr lang="en-US" altLang="zh-CN" smtClean="0"/>
              <a:t>=l  |  X</a:t>
            </a:r>
            <a:r>
              <a:rPr lang="en-US" altLang="zh-CN" baseline="-25000" smtClean="0"/>
              <a:t>n</a:t>
            </a:r>
            <a:r>
              <a:rPr lang="en-US" altLang="zh-CN" smtClean="0"/>
              <a:t>= i) </a:t>
            </a:r>
            <a:r>
              <a:rPr lang="zh-CN" altLang="en-US" smtClean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隐马氏模型的数学问题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识别问题－ 已知若干个隐马氏模型及其参数，对一个观测样本，决定它来自哪一个模型 。</a:t>
            </a:r>
          </a:p>
          <a:p>
            <a:pPr eaLnBrk="1" hangingPunct="1"/>
            <a:r>
              <a:rPr lang="zh-CN" altLang="en-US" dirty="0" smtClean="0"/>
              <a:t>解码问题－由观测样本得到隐状态；</a:t>
            </a:r>
          </a:p>
          <a:p>
            <a:pPr eaLnBrk="1" hangingPunct="1"/>
            <a:r>
              <a:rPr lang="zh-CN" altLang="en-US" dirty="0" smtClean="0"/>
              <a:t>学习问题－由观测样本得到参数组 </a:t>
            </a:r>
            <a:r>
              <a:rPr lang="en-US" altLang="zh-CN" i="1" dirty="0" smtClean="0">
                <a:latin typeface="Symbol" pitchFamily="18" charset="2"/>
              </a:rPr>
              <a:t>l </a:t>
            </a:r>
            <a:r>
              <a:rPr lang="zh-CN" altLang="en-US" dirty="0" smtClean="0"/>
              <a:t>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Part IV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隐马氏模型</a:t>
            </a:r>
            <a:r>
              <a:rPr lang="en-US" altLang="zh-CN" dirty="0" smtClean="0"/>
              <a:t>(HMM)</a:t>
            </a:r>
            <a:r>
              <a:rPr lang="zh-CN" altLang="en-US" dirty="0" smtClean="0"/>
              <a:t>理论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04813"/>
            <a:ext cx="7296150" cy="1152525"/>
          </a:xfrm>
        </p:spPr>
        <p:txBody>
          <a:bodyPr/>
          <a:lstStyle/>
          <a:p>
            <a:pPr eaLnBrk="1" hangingPunct="1"/>
            <a:r>
              <a:rPr lang="zh-CN" altLang="en-US" smtClean="0"/>
              <a:t>识别问题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557338"/>
            <a:ext cx="8137525" cy="4752975"/>
          </a:xfrm>
        </p:spPr>
        <p:txBody>
          <a:bodyPr/>
          <a:lstStyle/>
          <a:p>
            <a:pPr eaLnBrk="1" hangingPunct="1"/>
            <a:r>
              <a:rPr lang="zh-CN" altLang="en-US" smtClean="0"/>
              <a:t>在已知若干个模型及其参数的情况下</a:t>
            </a:r>
            <a:r>
              <a:rPr lang="en-US" altLang="zh-CN" smtClean="0"/>
              <a:t>,</a:t>
            </a:r>
            <a:r>
              <a:rPr lang="zh-CN" altLang="en-US" smtClean="0"/>
              <a:t>识别问题就是一个对于给定样本进行 </a:t>
            </a:r>
            <a:r>
              <a:rPr lang="en-US" altLang="zh-CN" smtClean="0"/>
              <a:t>Bayesian </a:t>
            </a:r>
            <a:r>
              <a:rPr lang="zh-CN" altLang="en-US" smtClean="0"/>
              <a:t>判决的问题。</a:t>
            </a:r>
          </a:p>
          <a:p>
            <a:pPr eaLnBrk="1" hangingPunct="1"/>
            <a:r>
              <a:rPr lang="zh-CN" altLang="en-US" smtClean="0"/>
              <a:t>判决步骤</a:t>
            </a:r>
            <a:r>
              <a:rPr lang="en-US" altLang="zh-CN" smtClean="0"/>
              <a:t>: </a:t>
            </a:r>
          </a:p>
          <a:p>
            <a:pPr lvl="1" eaLnBrk="1" hangingPunct="1"/>
            <a:r>
              <a:rPr lang="zh-CN" altLang="en-US" smtClean="0"/>
              <a:t>根据参数求出在每一个模型中</a:t>
            </a:r>
            <a:r>
              <a:rPr lang="en-US" altLang="zh-CN" smtClean="0"/>
              <a:t>, </a:t>
            </a:r>
            <a:r>
              <a:rPr lang="zh-CN" altLang="en-US" smtClean="0"/>
              <a:t>出现给定样本的概率</a:t>
            </a:r>
            <a:r>
              <a:rPr lang="en-US" altLang="zh-CN" smtClean="0"/>
              <a:t>P(Y | </a:t>
            </a:r>
            <a:r>
              <a:rPr lang="en-US" altLang="zh-CN" smtClean="0">
                <a:latin typeface="Symbol" pitchFamily="18" charset="2"/>
              </a:rPr>
              <a:t>l</a:t>
            </a:r>
            <a:r>
              <a:rPr lang="en-US" altLang="zh-CN" smtClean="0"/>
              <a:t> ), </a:t>
            </a:r>
            <a:r>
              <a:rPr lang="zh-CN" altLang="en-US" smtClean="0"/>
              <a:t>归一化就得到给定样本来自每个模型的概率 </a:t>
            </a:r>
            <a:r>
              <a:rPr lang="en-US" altLang="zh-CN" smtClean="0"/>
              <a:t>P ( </a:t>
            </a:r>
            <a:r>
              <a:rPr lang="en-US" altLang="zh-CN" smtClean="0">
                <a:latin typeface="Symbol" pitchFamily="18" charset="2"/>
              </a:rPr>
              <a:t>l</a:t>
            </a:r>
            <a:r>
              <a:rPr lang="en-US" altLang="zh-CN" smtClean="0"/>
              <a:t> | Y) </a:t>
            </a:r>
            <a:r>
              <a:rPr lang="zh-CN" altLang="en-US" smtClean="0"/>
              <a:t>。</a:t>
            </a:r>
            <a:endParaRPr lang="zh-CN" altLang="en-US" sz="900" smtClean="0"/>
          </a:p>
          <a:p>
            <a:pPr lvl="1" eaLnBrk="1" hangingPunct="1"/>
            <a:r>
              <a:rPr lang="zh-CN" altLang="en-US" smtClean="0"/>
              <a:t>利用 </a:t>
            </a:r>
            <a:r>
              <a:rPr lang="en-US" altLang="zh-CN" smtClean="0"/>
              <a:t>Bayesian </a:t>
            </a:r>
            <a:r>
              <a:rPr lang="zh-CN" altLang="en-US" smtClean="0"/>
              <a:t>原理， 就可以得到最好模型猜测。</a:t>
            </a:r>
            <a:endParaRPr lang="zh-CN" altLang="en-US" sz="2000" i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观测序列的概率计算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755650" y="4149725"/>
            <a:ext cx="78486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t">
              <a:spcBef>
                <a:spcPct val="50000"/>
              </a:spcBef>
            </a:pPr>
            <a:r>
              <a:rPr kumimoji="1" lang="zh-CN" altLang="en-US" sz="3200">
                <a:latin typeface="Times New Roman" pitchFamily="18" charset="0"/>
              </a:rPr>
              <a:t>枚举复杂度 </a:t>
            </a:r>
            <a:r>
              <a:rPr kumimoji="1" lang="en-US" altLang="zh-CN" sz="3200">
                <a:latin typeface="Times New Roman" pitchFamily="18" charset="0"/>
              </a:rPr>
              <a:t>2TN</a:t>
            </a:r>
            <a:r>
              <a:rPr kumimoji="1" lang="en-US" altLang="zh-CN" sz="1400">
                <a:latin typeface="Times New Roman" pitchFamily="18" charset="0"/>
              </a:rPr>
              <a:t>T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itchFamily="18" charset="0"/>
              </a:rPr>
              <a:t>多项式复杂度算法：前传算法和后传算法</a:t>
            </a:r>
          </a:p>
        </p:txBody>
      </p:sp>
      <p:graphicFrame>
        <p:nvGraphicFramePr>
          <p:cNvPr id="1026" name="Object 1024"/>
          <p:cNvGraphicFramePr>
            <a:graphicFrameLocks noChangeAspect="1"/>
          </p:cNvGraphicFramePr>
          <p:nvPr/>
        </p:nvGraphicFramePr>
        <p:xfrm>
          <a:off x="971550" y="2133600"/>
          <a:ext cx="7054850" cy="155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Formula" r:id="rId4" imgW="3558600" imgH="785160" progId="Equation.Ribbit">
                  <p:embed/>
                </p:oleObj>
              </mc:Choice>
              <mc:Fallback>
                <p:oleObj name="Formula" r:id="rId4" imgW="3558600" imgH="785160" progId="Equation.Ribbit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133600"/>
                        <a:ext cx="7054850" cy="1557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食堂就餐人数问题 </a:t>
            </a:r>
            <a:r>
              <a:rPr lang="en-US" altLang="zh-CN" smtClean="0"/>
              <a:t>(III)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令</a:t>
            </a:r>
            <a:r>
              <a:rPr lang="en-US" altLang="zh-CN" smtClean="0"/>
              <a:t>A</a:t>
            </a:r>
            <a:r>
              <a:rPr lang="en-US" altLang="zh-CN" baseline="-25000" smtClean="0"/>
              <a:t>n</a:t>
            </a:r>
            <a:r>
              <a:rPr lang="zh-CN" altLang="en-US" smtClean="0"/>
              <a:t>为第</a:t>
            </a:r>
            <a:r>
              <a:rPr lang="en-US" altLang="zh-CN" smtClean="0"/>
              <a:t>n</a:t>
            </a:r>
            <a:r>
              <a:rPr lang="zh-CN" altLang="en-US" smtClean="0"/>
              <a:t>天在食堂</a:t>
            </a:r>
            <a:r>
              <a:rPr lang="en-US" altLang="zh-CN" smtClean="0"/>
              <a:t>A</a:t>
            </a:r>
            <a:r>
              <a:rPr lang="zh-CN" altLang="en-US" smtClean="0"/>
              <a:t>就餐的人数比例</a:t>
            </a:r>
          </a:p>
          <a:p>
            <a:pPr eaLnBrk="1" hangingPunct="1"/>
            <a:r>
              <a:rPr lang="zh-CN" altLang="en-US" smtClean="0"/>
              <a:t>令</a:t>
            </a:r>
            <a:r>
              <a:rPr lang="en-US" altLang="zh-CN" smtClean="0"/>
              <a:t>B</a:t>
            </a:r>
            <a:r>
              <a:rPr lang="en-US" altLang="zh-CN" baseline="-25000" smtClean="0">
                <a:latin typeface="宋体" charset="-122"/>
              </a:rPr>
              <a:t>n</a:t>
            </a:r>
            <a:r>
              <a:rPr lang="zh-CN" altLang="en-US" smtClean="0"/>
              <a:t>为第</a:t>
            </a:r>
            <a:r>
              <a:rPr lang="en-US" altLang="zh-CN" smtClean="0"/>
              <a:t>n</a:t>
            </a:r>
            <a:r>
              <a:rPr lang="zh-CN" altLang="en-US" smtClean="0"/>
              <a:t>天在食堂</a:t>
            </a:r>
            <a:r>
              <a:rPr lang="en-US" altLang="zh-CN" smtClean="0"/>
              <a:t>B</a:t>
            </a:r>
            <a:r>
              <a:rPr lang="zh-CN" altLang="en-US" smtClean="0"/>
              <a:t>就餐的人数比例</a:t>
            </a:r>
          </a:p>
          <a:p>
            <a:pPr eaLnBrk="1" hangingPunct="1"/>
            <a:r>
              <a:rPr lang="zh-CN" altLang="en-US" smtClean="0"/>
              <a:t>令</a:t>
            </a:r>
            <a:r>
              <a:rPr lang="en-US" altLang="zh-CN" smtClean="0"/>
              <a:t>C</a:t>
            </a:r>
            <a:r>
              <a:rPr lang="en-US" altLang="zh-CN" baseline="-25000" smtClean="0">
                <a:latin typeface="宋体" charset="-122"/>
              </a:rPr>
              <a:t>n</a:t>
            </a:r>
            <a:r>
              <a:rPr lang="zh-CN" altLang="en-US" smtClean="0"/>
              <a:t>为第</a:t>
            </a:r>
            <a:r>
              <a:rPr lang="en-US" altLang="zh-CN" smtClean="0"/>
              <a:t>n</a:t>
            </a:r>
            <a:r>
              <a:rPr lang="zh-CN" altLang="en-US" smtClean="0"/>
              <a:t>天在食堂</a:t>
            </a:r>
            <a:r>
              <a:rPr lang="en-US" altLang="zh-CN" smtClean="0"/>
              <a:t>C</a:t>
            </a:r>
            <a:r>
              <a:rPr lang="zh-CN" altLang="en-US" smtClean="0"/>
              <a:t>就餐的人数比例</a:t>
            </a:r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1026" name="Object 10"/>
          <p:cNvGraphicFramePr>
            <a:graphicFrameLocks noChangeAspect="1"/>
          </p:cNvGraphicFramePr>
          <p:nvPr/>
        </p:nvGraphicFramePr>
        <p:xfrm>
          <a:off x="2627313" y="4076700"/>
          <a:ext cx="3992562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Formula" r:id="rId4" imgW="2014560" imgH="608400" progId="Equation.Ribbit">
                  <p:embed/>
                </p:oleObj>
              </mc:Choice>
              <mc:Fallback>
                <p:oleObj name="Formula" r:id="rId4" imgW="2014560" imgH="60840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076700"/>
                        <a:ext cx="3992562" cy="1204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720725" y="287338"/>
            <a:ext cx="7704138" cy="1081087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chemeClr val="tx1"/>
                </a:solidFill>
              </a:rPr>
              <a:t>前传概率</a:t>
            </a:r>
          </a:p>
        </p:txBody>
      </p:sp>
      <p:graphicFrame>
        <p:nvGraphicFramePr>
          <p:cNvPr id="2050" name="Object 2048"/>
          <p:cNvGraphicFramePr>
            <a:graphicFrameLocks noChangeAspect="1"/>
          </p:cNvGraphicFramePr>
          <p:nvPr/>
        </p:nvGraphicFramePr>
        <p:xfrm>
          <a:off x="2051050" y="2205038"/>
          <a:ext cx="43338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8" name="Formula" r:id="rId4" imgW="2185920" imgH="179280" progId="Equation.Ribbit">
                  <p:embed/>
                </p:oleObj>
              </mc:Choice>
              <mc:Fallback>
                <p:oleObj name="Formula" r:id="rId4" imgW="2185920" imgH="179280" progId="Equation.Ribbit">
                  <p:embed/>
                  <p:pic>
                    <p:nvPicPr>
                      <p:cNvPr id="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205038"/>
                        <a:ext cx="4333875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2049"/>
          <p:cNvGraphicFramePr>
            <a:graphicFrameLocks noChangeAspect="1"/>
          </p:cNvGraphicFramePr>
          <p:nvPr/>
        </p:nvGraphicFramePr>
        <p:xfrm>
          <a:off x="468313" y="3068638"/>
          <a:ext cx="7991475" cy="268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9" name="Formula" r:id="rId6" imgW="4301640" imgH="1445400" progId="Equation.Ribbit">
                  <p:embed/>
                </p:oleObj>
              </mc:Choice>
              <mc:Fallback>
                <p:oleObj name="Formula" r:id="rId6" imgW="4301640" imgH="1445400" progId="Equation.Ribbit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068638"/>
                        <a:ext cx="7991475" cy="2682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前传算法 </a:t>
            </a:r>
            <a:r>
              <a:rPr lang="en-US" altLang="zh-CN" smtClean="0"/>
              <a:t>(Forward Algorithm)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eaLnBrk="1" hangingPunct="1"/>
            <a:r>
              <a:rPr lang="zh-CN" altLang="en-US" sz="2800" smtClean="0"/>
              <a:t>初始化</a:t>
            </a:r>
          </a:p>
          <a:p>
            <a:pPr eaLnBrk="1" hangingPunct="1"/>
            <a:endParaRPr lang="zh-CN" altLang="en-US" sz="2800" smtClean="0"/>
          </a:p>
          <a:p>
            <a:pPr eaLnBrk="1" hangingPunct="1"/>
            <a:r>
              <a:rPr lang="zh-CN" altLang="en-US" sz="2800" smtClean="0"/>
              <a:t>迭代</a:t>
            </a:r>
          </a:p>
          <a:p>
            <a:pPr eaLnBrk="1" hangingPunct="1"/>
            <a:endParaRPr lang="zh-CN" altLang="en-US" sz="2800" smtClean="0"/>
          </a:p>
          <a:p>
            <a:pPr eaLnBrk="1" hangingPunct="1"/>
            <a:endParaRPr lang="zh-CN" altLang="en-US" sz="2800" smtClean="0"/>
          </a:p>
          <a:p>
            <a:pPr eaLnBrk="1" hangingPunct="1"/>
            <a:r>
              <a:rPr lang="zh-CN" altLang="en-US" sz="2800" smtClean="0"/>
              <a:t>结果</a:t>
            </a:r>
          </a:p>
        </p:txBody>
      </p:sp>
      <p:graphicFrame>
        <p:nvGraphicFramePr>
          <p:cNvPr id="3074" name="Object 2048"/>
          <p:cNvGraphicFramePr>
            <a:graphicFrameLocks noChangeAspect="1"/>
          </p:cNvGraphicFramePr>
          <p:nvPr/>
        </p:nvGraphicFramePr>
        <p:xfrm>
          <a:off x="2339975" y="2205038"/>
          <a:ext cx="40751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1" name="Formula" r:id="rId4" imgW="2056320" imgH="179280" progId="Equation.Ribbit">
                  <p:embed/>
                </p:oleObj>
              </mc:Choice>
              <mc:Fallback>
                <p:oleObj name="Formula" r:id="rId4" imgW="2056320" imgH="179280" progId="Equation.Ribbit">
                  <p:embed/>
                  <p:pic>
                    <p:nvPicPr>
                      <p:cNvPr id="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205038"/>
                        <a:ext cx="4075113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2049"/>
          <p:cNvGraphicFramePr>
            <a:graphicFrameLocks noChangeAspect="1"/>
          </p:cNvGraphicFramePr>
          <p:nvPr/>
        </p:nvGraphicFramePr>
        <p:xfrm>
          <a:off x="2195513" y="2852738"/>
          <a:ext cx="4764087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2" name="Formula" r:id="rId6" imgW="2403000" imgH="699840" progId="Equation.Ribbit">
                  <p:embed/>
                </p:oleObj>
              </mc:Choice>
              <mc:Fallback>
                <p:oleObj name="Formula" r:id="rId6" imgW="2403000" imgH="699840" progId="Equation.Ribbit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852738"/>
                        <a:ext cx="4764087" cy="1389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2050"/>
          <p:cNvGraphicFramePr>
            <a:graphicFrameLocks noChangeAspect="1"/>
          </p:cNvGraphicFramePr>
          <p:nvPr/>
        </p:nvGraphicFramePr>
        <p:xfrm>
          <a:off x="2916238" y="4941888"/>
          <a:ext cx="2825750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3" name="Formula" r:id="rId8" imgW="1426320" imgH="462600" progId="Equation.Ribbit">
                  <p:embed/>
                </p:oleObj>
              </mc:Choice>
              <mc:Fallback>
                <p:oleObj name="Formula" r:id="rId8" imgW="1426320" imgH="462600" progId="Equation.Ribbit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941888"/>
                        <a:ext cx="2825750" cy="915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chemeClr val="tx1"/>
                </a:solidFill>
              </a:rPr>
              <a:t>后传概率</a:t>
            </a:r>
          </a:p>
        </p:txBody>
      </p:sp>
      <p:graphicFrame>
        <p:nvGraphicFramePr>
          <p:cNvPr id="4098" name="Object 1024"/>
          <p:cNvGraphicFramePr>
            <a:graphicFrameLocks noChangeAspect="1"/>
          </p:cNvGraphicFramePr>
          <p:nvPr/>
        </p:nvGraphicFramePr>
        <p:xfrm>
          <a:off x="1908175" y="2133600"/>
          <a:ext cx="4876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6" name="Formula" r:id="rId4" imgW="2461320" imgH="179280" progId="Equation.Ribbit">
                  <p:embed/>
                </p:oleObj>
              </mc:Choice>
              <mc:Fallback>
                <p:oleObj name="Formula" r:id="rId4" imgW="2461320" imgH="179280" progId="Equation.Ribbit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133600"/>
                        <a:ext cx="48768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025"/>
          <p:cNvGraphicFramePr>
            <a:graphicFrameLocks noChangeAspect="1"/>
          </p:cNvGraphicFramePr>
          <p:nvPr/>
        </p:nvGraphicFramePr>
        <p:xfrm>
          <a:off x="827088" y="3141663"/>
          <a:ext cx="8064500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7" name="Formula" r:id="rId6" imgW="4271040" imgH="1200240" progId="Equation.Ribbit">
                  <p:embed/>
                </p:oleObj>
              </mc:Choice>
              <mc:Fallback>
                <p:oleObj name="Formula" r:id="rId6" imgW="4271040" imgH="1200240" progId="Equation.Ribbit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141663"/>
                        <a:ext cx="8064500" cy="2265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后传算法</a:t>
            </a:r>
            <a:r>
              <a:rPr lang="en-US" altLang="zh-CN" smtClean="0"/>
              <a:t>(Backward Algorithm)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初始化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迭代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结果</a:t>
            </a:r>
          </a:p>
        </p:txBody>
      </p:sp>
      <p:graphicFrame>
        <p:nvGraphicFramePr>
          <p:cNvPr id="5122" name="Object 20"/>
          <p:cNvGraphicFramePr>
            <a:graphicFrameLocks noChangeAspect="1"/>
          </p:cNvGraphicFramePr>
          <p:nvPr/>
        </p:nvGraphicFramePr>
        <p:xfrm>
          <a:off x="2700338" y="2276475"/>
          <a:ext cx="33162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9" name="Formula" r:id="rId4" imgW="1672920" imgH="179280" progId="Equation.Ribbit">
                  <p:embed/>
                </p:oleObj>
              </mc:Choice>
              <mc:Fallback>
                <p:oleObj name="Formula" r:id="rId4" imgW="1672920" imgH="179280" progId="Equation.Ribbit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276475"/>
                        <a:ext cx="3316287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21"/>
          <p:cNvGraphicFramePr>
            <a:graphicFrameLocks noChangeAspect="1"/>
          </p:cNvGraphicFramePr>
          <p:nvPr/>
        </p:nvGraphicFramePr>
        <p:xfrm>
          <a:off x="2484438" y="3141663"/>
          <a:ext cx="3895725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0" name="Formula" r:id="rId6" imgW="1965960" imgH="699840" progId="Equation.Ribbit">
                  <p:embed/>
                </p:oleObj>
              </mc:Choice>
              <mc:Fallback>
                <p:oleObj name="Formula" r:id="rId6" imgW="1965960" imgH="699840" progId="Equation.Ribbit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141663"/>
                        <a:ext cx="3895725" cy="1389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22"/>
          <p:cNvGraphicFramePr>
            <a:graphicFrameLocks noChangeAspect="1"/>
          </p:cNvGraphicFramePr>
          <p:nvPr/>
        </p:nvGraphicFramePr>
        <p:xfrm>
          <a:off x="2484438" y="5013325"/>
          <a:ext cx="360997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1" name="Formula" r:id="rId8" imgW="1821240" imgH="462600" progId="Equation.Ribbit">
                  <p:embed/>
                </p:oleObj>
              </mc:Choice>
              <mc:Fallback>
                <p:oleObj name="Formula" r:id="rId8" imgW="1821240" imgH="462600" progId="Equation.Ribbit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013325"/>
                        <a:ext cx="3609975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解码问题</a:t>
            </a:r>
            <a:r>
              <a:rPr lang="en-US" altLang="zh-CN" smtClean="0"/>
              <a:t>(I)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628775"/>
            <a:ext cx="7939087" cy="4487863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问题： 给定观测序列                                如何给出隐状态序列</a:t>
            </a:r>
            <a:endParaRPr lang="en-US" altLang="zh-CN" sz="2800" dirty="0" smtClean="0"/>
          </a:p>
          <a:p>
            <a:pPr eaLnBrk="1" hangingPunct="1"/>
            <a:r>
              <a:rPr lang="zh-CN" altLang="en-US" sz="2800" dirty="0" smtClean="0"/>
              <a:t>单点最优</a:t>
            </a:r>
          </a:p>
          <a:p>
            <a:pPr eaLnBrk="1" hangingPunct="1">
              <a:buFontTx/>
              <a:buNone/>
            </a:pPr>
            <a:endParaRPr lang="zh-CN" altLang="en-US" sz="2800" dirty="0" smtClean="0"/>
          </a:p>
          <a:p>
            <a:pPr eaLnBrk="1" hangingPunct="1"/>
            <a:endParaRPr lang="zh-CN" altLang="en-US" sz="2800" dirty="0" smtClean="0"/>
          </a:p>
          <a:p>
            <a:pPr eaLnBrk="1" hangingPunct="1"/>
            <a:r>
              <a:rPr lang="zh-CN" altLang="en-US" sz="2800" dirty="0" smtClean="0"/>
              <a:t>路径最优指：对任意的                               有</a:t>
            </a:r>
            <a:endParaRPr lang="zh-CN" altLang="en-US" sz="2800" b="1" i="1" baseline="-25000" dirty="0" smtClean="0"/>
          </a:p>
        </p:txBody>
      </p:sp>
      <p:graphicFrame>
        <p:nvGraphicFramePr>
          <p:cNvPr id="6146" name="Object 14"/>
          <p:cNvGraphicFramePr>
            <a:graphicFrameLocks noChangeAspect="1"/>
          </p:cNvGraphicFramePr>
          <p:nvPr/>
        </p:nvGraphicFramePr>
        <p:xfrm>
          <a:off x="2987675" y="2997200"/>
          <a:ext cx="270668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1" name="Formula" r:id="rId4" imgW="1365480" imgH="482760" progId="Equation.Ribbit">
                  <p:embed/>
                </p:oleObj>
              </mc:Choice>
              <mc:Fallback>
                <p:oleObj name="Formula" r:id="rId4" imgW="1365480" imgH="482760" progId="Equation.Ribbit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997200"/>
                        <a:ext cx="2706688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15"/>
          <p:cNvGraphicFramePr>
            <a:graphicFrameLocks noChangeAspect="1"/>
          </p:cNvGraphicFramePr>
          <p:nvPr/>
        </p:nvGraphicFramePr>
        <p:xfrm>
          <a:off x="2411413" y="4941888"/>
          <a:ext cx="41100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2" name="Formula" r:id="rId6" imgW="2072880" imgH="407880" progId="Equation.Ribbit">
                  <p:embed/>
                </p:oleObj>
              </mc:Choice>
              <mc:Fallback>
                <p:oleObj name="Formula" r:id="rId6" imgW="2072880" imgH="407880" progId="Equation.Ribbit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941888"/>
                        <a:ext cx="4110037" cy="808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429124" y="1714488"/>
          <a:ext cx="2357454" cy="313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3" name="Formula" r:id="rId8" imgW="1324800" imgH="176760" progId="Equation.Ribbit">
                  <p:embed/>
                </p:oleObj>
              </mc:Choice>
              <mc:Fallback>
                <p:oleObj name="Formula" r:id="rId8" imgW="1324800" imgH="17676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1714488"/>
                        <a:ext cx="2357454" cy="3133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57488" y="2143116"/>
          <a:ext cx="2428892" cy="330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4" name="Formula" r:id="rId10" imgW="1435320" imgH="195840" progId="Equation.Ribbit">
                  <p:embed/>
                </p:oleObj>
              </mc:Choice>
              <mc:Fallback>
                <p:oleObj name="Formula" r:id="rId10" imgW="1435320" imgH="19584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488" y="2143116"/>
                        <a:ext cx="2428892" cy="3307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6"/>
          <p:cNvGraphicFramePr>
            <a:graphicFrameLocks noChangeAspect="1"/>
          </p:cNvGraphicFramePr>
          <p:nvPr/>
        </p:nvGraphicFramePr>
        <p:xfrm>
          <a:off x="4643438" y="4214818"/>
          <a:ext cx="23542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5" name="Formula" r:id="rId12" imgW="1390680" imgH="194400" progId="Equation.Ribbit">
                  <p:embed/>
                </p:oleObj>
              </mc:Choice>
              <mc:Fallback>
                <p:oleObj name="Formula" r:id="rId12" imgW="1390680" imgH="19440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214818"/>
                        <a:ext cx="2354262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解码问题</a:t>
            </a:r>
            <a:r>
              <a:rPr lang="en-US" altLang="zh-CN" smtClean="0"/>
              <a:t>(II)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629525" cy="4525963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由</a:t>
            </a:r>
            <a:r>
              <a:rPr lang="en-US" altLang="zh-CN" sz="2800" dirty="0" smtClean="0"/>
              <a:t>Bayesian</a:t>
            </a:r>
            <a:r>
              <a:rPr lang="zh-CN" altLang="en-US" sz="2800" dirty="0" smtClean="0"/>
              <a:t>公式有</a:t>
            </a:r>
          </a:p>
          <a:p>
            <a:pPr algn="ctr" eaLnBrk="1" hangingPunct="1">
              <a:buFontTx/>
              <a:buNone/>
            </a:pPr>
            <a:endParaRPr lang="zh-CN" altLang="en-US" sz="1200" i="1" dirty="0" smtClean="0"/>
          </a:p>
          <a:p>
            <a:pPr eaLnBrk="1" hangingPunct="1"/>
            <a:endParaRPr lang="zh-CN" altLang="en-US" sz="2800" dirty="0" smtClean="0"/>
          </a:p>
          <a:p>
            <a:pPr eaLnBrk="1" hangingPunct="1"/>
            <a:endParaRPr lang="zh-CN" altLang="en-US" sz="2800" dirty="0" smtClean="0"/>
          </a:p>
          <a:p>
            <a:pPr eaLnBrk="1" hangingPunct="1"/>
            <a:endParaRPr lang="zh-CN" altLang="en-US" sz="2800" dirty="0" smtClean="0"/>
          </a:p>
          <a:p>
            <a:pPr eaLnBrk="1" hangingPunct="1"/>
            <a:endParaRPr lang="zh-CN" altLang="en-US" sz="2800" dirty="0" smtClean="0"/>
          </a:p>
          <a:p>
            <a:pPr eaLnBrk="1" hangingPunct="1"/>
            <a:r>
              <a:rPr lang="zh-CN" altLang="en-US" sz="2800" dirty="0" smtClean="0"/>
              <a:t>又由于序列 </a:t>
            </a:r>
            <a:r>
              <a:rPr lang="en-US" altLang="zh-CN" sz="2800" b="1" dirty="0" smtClean="0"/>
              <a:t>Y </a:t>
            </a:r>
            <a:r>
              <a:rPr lang="zh-CN" altLang="en-US" sz="2800" dirty="0" smtClean="0"/>
              <a:t>给定</a:t>
            </a:r>
            <a:r>
              <a:rPr lang="en-US" altLang="zh-CN" sz="2800" dirty="0" smtClean="0"/>
              <a:t>, </a:t>
            </a:r>
            <a:r>
              <a:rPr lang="zh-CN" altLang="en-US" sz="2800" dirty="0" smtClean="0"/>
              <a:t>问题等价于找最优的</a:t>
            </a:r>
            <a:r>
              <a:rPr lang="en-US" altLang="zh-CN" sz="2800" dirty="0" smtClean="0"/>
              <a:t>X</a:t>
            </a:r>
            <a:r>
              <a:rPr lang="en-US" altLang="zh-CN" sz="2800" baseline="30000" dirty="0" smtClean="0">
                <a:latin typeface="cmsy10" pitchFamily="34" charset="0"/>
              </a:rPr>
              <a:t>0</a:t>
            </a:r>
            <a:r>
              <a:rPr lang="zh-CN" altLang="en-US" sz="2800" dirty="0" smtClean="0"/>
              <a:t>使联合概率     </a:t>
            </a:r>
            <a:r>
              <a:rPr lang="en-US" altLang="zh-CN" sz="2800" dirty="0" smtClean="0"/>
              <a:t>                                </a:t>
            </a:r>
            <a:r>
              <a:rPr lang="zh-CN" altLang="en-US" sz="2800" dirty="0" smtClean="0"/>
              <a:t>最大。</a:t>
            </a:r>
          </a:p>
          <a:p>
            <a:pPr eaLnBrk="1" hangingPunct="1">
              <a:buFontTx/>
              <a:buNone/>
            </a:pPr>
            <a:endParaRPr lang="en-US" altLang="zh-CN" sz="2800" dirty="0" smtClean="0"/>
          </a:p>
        </p:txBody>
      </p:sp>
      <p:graphicFrame>
        <p:nvGraphicFramePr>
          <p:cNvPr id="7170" name="Object 9"/>
          <p:cNvGraphicFramePr>
            <a:graphicFrameLocks noChangeAspect="1"/>
          </p:cNvGraphicFramePr>
          <p:nvPr/>
        </p:nvGraphicFramePr>
        <p:xfrm>
          <a:off x="2390775" y="2752725"/>
          <a:ext cx="421005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8" name="Formula" r:id="rId4" imgW="2124720" imgH="605880" progId="Equation.Ribbit">
                  <p:embed/>
                </p:oleObj>
              </mc:Choice>
              <mc:Fallback>
                <p:oleObj name="Formula" r:id="rId4" imgW="2124720" imgH="605880" progId="Equation.Ribbit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2752725"/>
                        <a:ext cx="4210050" cy="1201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357422" y="4929198"/>
          <a:ext cx="290671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9" name="Formula" r:id="rId6" imgW="1686600" imgH="176760" progId="Equation.Ribbit">
                  <p:embed/>
                </p:oleObj>
              </mc:Choice>
              <mc:Fallback>
                <p:oleObj name="Formula" r:id="rId6" imgW="1686600" imgH="1767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4929198"/>
                        <a:ext cx="2906713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最优单点确定</a:t>
            </a:r>
          </a:p>
        </p:txBody>
      </p:sp>
      <p:graphicFrame>
        <p:nvGraphicFramePr>
          <p:cNvPr id="8194" name="Object 7"/>
          <p:cNvGraphicFramePr>
            <a:graphicFrameLocks noChangeAspect="1"/>
          </p:cNvGraphicFramePr>
          <p:nvPr/>
        </p:nvGraphicFramePr>
        <p:xfrm>
          <a:off x="611188" y="1700213"/>
          <a:ext cx="8015287" cy="423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Formula" r:id="rId4" imgW="4043880" imgH="2136240" progId="Equation.Ribbit">
                  <p:embed/>
                </p:oleObj>
              </mc:Choice>
              <mc:Fallback>
                <p:oleObj name="Formula" r:id="rId4" imgW="4043880" imgH="213624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700213"/>
                        <a:ext cx="8015287" cy="423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Viterbi</a:t>
            </a:r>
            <a:r>
              <a:rPr lang="zh-CN" altLang="en-US" b="1" smtClean="0"/>
              <a:t>算法</a:t>
            </a:r>
            <a:r>
              <a:rPr lang="en-US" altLang="zh-CN" b="1" smtClean="0"/>
              <a:t>(I)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1484313"/>
            <a:ext cx="7781925" cy="44640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smtClean="0"/>
              <a:t>算法的思想动态规划的递推算法。</a:t>
            </a:r>
            <a:endParaRPr lang="zh-CN" altLang="en-US" sz="900" smtClean="0"/>
          </a:p>
          <a:p>
            <a:pPr eaLnBrk="1" hangingPunct="1">
              <a:lnSpc>
                <a:spcPct val="80000"/>
              </a:lnSpc>
            </a:pPr>
            <a:r>
              <a:rPr lang="zh-CN" altLang="en-US" sz="2400" smtClean="0"/>
              <a:t>递推变量为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smtClean="0"/>
          </a:p>
          <a:p>
            <a:pPr eaLnBrk="1" hangingPunct="1">
              <a:lnSpc>
                <a:spcPct val="80000"/>
              </a:lnSpc>
            </a:pPr>
            <a:endParaRPr lang="zh-CN" altLang="en-US" sz="900" smtClean="0"/>
          </a:p>
          <a:p>
            <a:pPr eaLnBrk="1" hangingPunct="1">
              <a:lnSpc>
                <a:spcPct val="80000"/>
              </a:lnSpc>
            </a:pPr>
            <a:endParaRPr lang="zh-CN" altLang="en-US" sz="2400" smtClean="0"/>
          </a:p>
          <a:p>
            <a:pPr eaLnBrk="1" hangingPunct="1">
              <a:lnSpc>
                <a:spcPct val="80000"/>
              </a:lnSpc>
            </a:pPr>
            <a:r>
              <a:rPr lang="zh-CN" altLang="en-US" sz="2400" smtClean="0"/>
              <a:t>我们有递推公式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smtClean="0"/>
          </a:p>
          <a:p>
            <a:pPr eaLnBrk="1" hangingPunct="1">
              <a:lnSpc>
                <a:spcPct val="80000"/>
              </a:lnSpc>
            </a:pPr>
            <a:endParaRPr lang="zh-CN" altLang="en-US" sz="2400" smtClean="0"/>
          </a:p>
          <a:p>
            <a:pPr eaLnBrk="1" hangingPunct="1">
              <a:lnSpc>
                <a:spcPct val="80000"/>
              </a:lnSpc>
            </a:pPr>
            <a:endParaRPr lang="zh-CN" altLang="en-US" sz="2400" smtClean="0"/>
          </a:p>
          <a:p>
            <a:pPr eaLnBrk="1" hangingPunct="1">
              <a:lnSpc>
                <a:spcPct val="80000"/>
              </a:lnSpc>
            </a:pPr>
            <a:endParaRPr lang="zh-CN" altLang="en-US" sz="2400" smtClean="0"/>
          </a:p>
          <a:p>
            <a:pPr eaLnBrk="1" hangingPunct="1">
              <a:lnSpc>
                <a:spcPct val="80000"/>
              </a:lnSpc>
            </a:pPr>
            <a:endParaRPr lang="zh-CN" altLang="en-US" sz="2400" smtClean="0"/>
          </a:p>
          <a:p>
            <a:pPr eaLnBrk="1" hangingPunct="1">
              <a:lnSpc>
                <a:spcPct val="80000"/>
              </a:lnSpc>
            </a:pPr>
            <a:r>
              <a:rPr lang="zh-CN" altLang="en-US" sz="2400" smtClean="0"/>
              <a:t>以</a:t>
            </a:r>
            <a:r>
              <a:rPr lang="zh-CN" altLang="en-US" sz="2400" smtClean="0">
                <a:latin typeface="Symbol" pitchFamily="18" charset="2"/>
                <a:sym typeface="Symbol" pitchFamily="18" charset="2"/>
              </a:rPr>
              <a:t></a:t>
            </a:r>
            <a:r>
              <a:rPr lang="en-US" altLang="zh-CN" sz="2400" baseline="-25000" smtClean="0">
                <a:sym typeface="Symbol" pitchFamily="18" charset="2"/>
              </a:rPr>
              <a:t>t</a:t>
            </a:r>
            <a:r>
              <a:rPr lang="en-US" altLang="zh-CN" sz="2400" smtClean="0"/>
              <a:t>(i)</a:t>
            </a:r>
            <a:r>
              <a:rPr lang="zh-CN" altLang="en-US" sz="2400" smtClean="0"/>
              <a:t>记录</a:t>
            </a:r>
            <a:r>
              <a:rPr lang="en-US" altLang="zh-CN" sz="2400" smtClean="0"/>
              <a:t>t</a:t>
            </a:r>
            <a:r>
              <a:rPr lang="zh-CN" altLang="en-US" sz="2400" smtClean="0"/>
              <a:t>时刻时使</a:t>
            </a:r>
            <a:r>
              <a:rPr lang="zh-CN" altLang="en-US" sz="2400" smtClean="0">
                <a:latin typeface="Symbol" pitchFamily="18" charset="2"/>
                <a:sym typeface="Symbol" pitchFamily="18" charset="2"/>
              </a:rPr>
              <a:t></a:t>
            </a:r>
            <a:r>
              <a:rPr lang="en-US" altLang="zh-CN" sz="2400" baseline="-25000" smtClean="0">
                <a:sym typeface="Symbol" pitchFamily="18" charset="2"/>
              </a:rPr>
              <a:t>t</a:t>
            </a:r>
            <a:r>
              <a:rPr lang="en-US" altLang="zh-CN" sz="2400" smtClean="0"/>
              <a:t>(j)a</a:t>
            </a:r>
            <a:r>
              <a:rPr lang="en-US" altLang="zh-CN" sz="2400" baseline="-25000" smtClean="0"/>
              <a:t>ji</a:t>
            </a:r>
            <a:r>
              <a:rPr lang="zh-CN" altLang="en-US" sz="2400" smtClean="0"/>
              <a:t>最大的状态</a:t>
            </a:r>
            <a:r>
              <a:rPr lang="en-US" altLang="zh-CN" sz="2400" smtClean="0"/>
              <a:t>j</a:t>
            </a:r>
            <a:r>
              <a:rPr lang="zh-CN" altLang="en-US" sz="2400" smtClean="0"/>
              <a:t>。</a:t>
            </a:r>
          </a:p>
        </p:txBody>
      </p:sp>
      <p:graphicFrame>
        <p:nvGraphicFramePr>
          <p:cNvPr id="9218" name="Object 12"/>
          <p:cNvGraphicFramePr>
            <a:graphicFrameLocks noChangeAspect="1"/>
          </p:cNvGraphicFramePr>
          <p:nvPr/>
        </p:nvGraphicFramePr>
        <p:xfrm>
          <a:off x="1403350" y="2492375"/>
          <a:ext cx="65928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6" name="Formula" r:id="rId4" imgW="3326400" imgH="254160" progId="Equation.Ribbit">
                  <p:embed/>
                </p:oleObj>
              </mc:Choice>
              <mc:Fallback>
                <p:oleObj name="Formula" r:id="rId4" imgW="3326400" imgH="254160" progId="Equation.Ribbit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492375"/>
                        <a:ext cx="6592888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13"/>
          <p:cNvGraphicFramePr>
            <a:graphicFrameLocks noChangeAspect="1"/>
          </p:cNvGraphicFramePr>
          <p:nvPr/>
        </p:nvGraphicFramePr>
        <p:xfrm>
          <a:off x="1258888" y="3716338"/>
          <a:ext cx="6900862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7" name="Formula" r:id="rId6" imgW="3481200" imgH="675720" progId="Equation.Ribbit">
                  <p:embed/>
                </p:oleObj>
              </mc:Choice>
              <mc:Fallback>
                <p:oleObj name="Formula" r:id="rId6" imgW="3481200" imgH="675720" progId="Equation.Ribbit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716338"/>
                        <a:ext cx="6900862" cy="1339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Viterbi</a:t>
            </a:r>
            <a:r>
              <a:rPr lang="zh-CN" altLang="en-US" smtClean="0"/>
              <a:t>算法</a:t>
            </a:r>
            <a:r>
              <a:rPr lang="en-US" altLang="zh-CN" smtClean="0"/>
              <a:t>(II)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初始化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迭代</a:t>
            </a:r>
          </a:p>
        </p:txBody>
      </p:sp>
      <p:graphicFrame>
        <p:nvGraphicFramePr>
          <p:cNvPr id="10242" name="Object 13"/>
          <p:cNvGraphicFramePr>
            <a:graphicFrameLocks noChangeAspect="1"/>
          </p:cNvGraphicFramePr>
          <p:nvPr/>
        </p:nvGraphicFramePr>
        <p:xfrm>
          <a:off x="2555875" y="2492375"/>
          <a:ext cx="35718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0" name="Formula" r:id="rId4" imgW="1801080" imgH="403920" progId="Equation.Ribbit">
                  <p:embed/>
                </p:oleObj>
              </mc:Choice>
              <mc:Fallback>
                <p:oleObj name="Formula" r:id="rId4" imgW="1801080" imgH="403920" progId="Equation.Ribbit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492375"/>
                        <a:ext cx="3571875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14"/>
          <p:cNvGraphicFramePr>
            <a:graphicFrameLocks noChangeAspect="1"/>
          </p:cNvGraphicFramePr>
          <p:nvPr/>
        </p:nvGraphicFramePr>
        <p:xfrm>
          <a:off x="2484438" y="4005263"/>
          <a:ext cx="4075112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1" name="Formula" r:id="rId6" imgW="2056320" imgH="936000" progId="Equation.Ribbit">
                  <p:embed/>
                </p:oleObj>
              </mc:Choice>
              <mc:Fallback>
                <p:oleObj name="Formula" r:id="rId6" imgW="2056320" imgH="936000" progId="Equation.Ribbit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005263"/>
                        <a:ext cx="4075112" cy="185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Viterbi</a:t>
            </a:r>
            <a:r>
              <a:rPr lang="zh-CN" altLang="en-US" b="1" smtClean="0"/>
              <a:t>算法</a:t>
            </a:r>
            <a:r>
              <a:rPr lang="en-US" altLang="zh-CN" b="1" smtClean="0"/>
              <a:t>(III)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终止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后推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11266" name="Object 12"/>
          <p:cNvGraphicFramePr>
            <a:graphicFrameLocks noChangeAspect="1"/>
          </p:cNvGraphicFramePr>
          <p:nvPr/>
        </p:nvGraphicFramePr>
        <p:xfrm>
          <a:off x="3276600" y="2276475"/>
          <a:ext cx="2441575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4" name="Formula" r:id="rId4" imgW="1231920" imgH="585720" progId="Equation.Ribbit">
                  <p:embed/>
                </p:oleObj>
              </mc:Choice>
              <mc:Fallback>
                <p:oleObj name="Formula" r:id="rId4" imgW="1231920" imgH="585720" progId="Equation.Ribbit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276475"/>
                        <a:ext cx="2441575" cy="1160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13"/>
          <p:cNvGraphicFramePr>
            <a:graphicFrameLocks noChangeAspect="1"/>
          </p:cNvGraphicFramePr>
          <p:nvPr/>
        </p:nvGraphicFramePr>
        <p:xfrm>
          <a:off x="3132138" y="4437063"/>
          <a:ext cx="3030537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5" name="Formula" r:id="rId6" imgW="1529280" imgH="391320" progId="Equation.Ribbit">
                  <p:embed/>
                </p:oleObj>
              </mc:Choice>
              <mc:Fallback>
                <p:oleObj name="Formula" r:id="rId6" imgW="1529280" imgH="391320" progId="Equation.Ribbit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437063"/>
                        <a:ext cx="3030537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188913"/>
            <a:ext cx="7793037" cy="1462087"/>
          </a:xfrm>
        </p:spPr>
        <p:txBody>
          <a:bodyPr/>
          <a:lstStyle/>
          <a:p>
            <a:pPr eaLnBrk="1" hangingPunct="1"/>
            <a:r>
              <a:rPr lang="zh-CN" altLang="en-US" smtClean="0"/>
              <a:t>不动点问题 </a:t>
            </a:r>
            <a:r>
              <a:rPr lang="en-US" altLang="zh-CN" smtClean="0"/>
              <a:t>(I)</a:t>
            </a:r>
          </a:p>
        </p:txBody>
      </p:sp>
      <p:sp>
        <p:nvSpPr>
          <p:cNvPr id="2053" name="Text Box 6"/>
          <p:cNvSpPr txBox="1">
            <a:spLocks noChangeArrowheads="1"/>
          </p:cNvSpPr>
          <p:nvPr/>
        </p:nvSpPr>
        <p:spPr bwMode="auto">
          <a:xfrm>
            <a:off x="1116013" y="4005263"/>
            <a:ext cx="71294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latin typeface="Tahoma" pitchFamily="34" charset="0"/>
              </a:rPr>
              <a:t>问题：极限是否存在？若存在，</a:t>
            </a:r>
          </a:p>
        </p:txBody>
      </p:sp>
      <p:graphicFrame>
        <p:nvGraphicFramePr>
          <p:cNvPr id="2050" name="Object 16"/>
          <p:cNvGraphicFramePr>
            <a:graphicFrameLocks noChangeAspect="1"/>
          </p:cNvGraphicFramePr>
          <p:nvPr/>
        </p:nvGraphicFramePr>
        <p:xfrm>
          <a:off x="2195513" y="5084763"/>
          <a:ext cx="46799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Formula" r:id="rId4" imgW="2361240" imgH="564120" progId="Equation.Ribbit">
                  <p:embed/>
                </p:oleObj>
              </mc:Choice>
              <mc:Fallback>
                <p:oleObj name="Formula" r:id="rId4" imgW="2361240" imgH="564120" progId="Equation.Ribbit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084763"/>
                        <a:ext cx="4679950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7"/>
          <p:cNvGraphicFramePr>
            <a:graphicFrameLocks noChangeAspect="1"/>
          </p:cNvGraphicFramePr>
          <p:nvPr/>
        </p:nvGraphicFramePr>
        <p:xfrm>
          <a:off x="2051050" y="1989138"/>
          <a:ext cx="4171950" cy="158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Formula" r:id="rId6" imgW="2104560" imgH="797760" progId="Equation.Ribbit">
                  <p:embed/>
                </p:oleObj>
              </mc:Choice>
              <mc:Fallback>
                <p:oleObj name="Formula" r:id="rId6" imgW="2104560" imgH="797760" progId="Equation.Ribbit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989138"/>
                        <a:ext cx="4171950" cy="158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Viterbi</a:t>
            </a:r>
            <a:r>
              <a:rPr lang="zh-CN" altLang="en-US" b="1" smtClean="0"/>
              <a:t>算法实例</a:t>
            </a:r>
            <a:r>
              <a:rPr lang="en-US" altLang="zh-CN" b="1" smtClean="0"/>
              <a:t>(I)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转移概率以及初概率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条件概率</a:t>
            </a:r>
            <a:r>
              <a:rPr lang="en-US" altLang="zh-CN" smtClean="0"/>
              <a:t>(Emission Probability)</a:t>
            </a:r>
          </a:p>
        </p:txBody>
      </p:sp>
      <p:graphicFrame>
        <p:nvGraphicFramePr>
          <p:cNvPr id="18436" name="Group 4"/>
          <p:cNvGraphicFramePr>
            <a:graphicFrameLocks noGrp="1"/>
          </p:cNvGraphicFramePr>
          <p:nvPr>
            <p:ph idx="4294967295"/>
          </p:nvPr>
        </p:nvGraphicFramePr>
        <p:xfrm>
          <a:off x="2124075" y="4797425"/>
          <a:ext cx="5173663" cy="1260793"/>
        </p:xfrm>
        <a:graphic>
          <a:graphicData uri="http://schemas.openxmlformats.org/drawingml/2006/table">
            <a:tbl>
              <a:tblPr/>
              <a:tblGrid>
                <a:gridCol w="739775"/>
                <a:gridCol w="739775"/>
                <a:gridCol w="739775"/>
                <a:gridCol w="741363"/>
                <a:gridCol w="735012"/>
                <a:gridCol w="738188"/>
                <a:gridCol w="739775"/>
              </a:tblGrid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1/6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1/6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1/6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1/6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1/6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1/6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470" name="Group 38"/>
          <p:cNvGraphicFramePr>
            <a:graphicFrameLocks noGrp="1"/>
          </p:cNvGraphicFramePr>
          <p:nvPr/>
        </p:nvGraphicFramePr>
        <p:xfrm>
          <a:off x="3059113" y="2349500"/>
          <a:ext cx="3311525" cy="1595120"/>
        </p:xfrm>
        <a:graphic>
          <a:graphicData uri="http://schemas.openxmlformats.org/drawingml/2006/table">
            <a:tbl>
              <a:tblPr/>
              <a:tblGrid>
                <a:gridCol w="804862"/>
                <a:gridCol w="1354138"/>
                <a:gridCol w="1152525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初概率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Viterbi</a:t>
            </a:r>
            <a:r>
              <a:rPr lang="zh-CN" altLang="en-US" b="1" smtClean="0"/>
              <a:t>算法实例</a:t>
            </a:r>
            <a:r>
              <a:rPr lang="en-US" altLang="zh-CN" b="1" smtClean="0"/>
              <a:t>(II)</a:t>
            </a:r>
          </a:p>
        </p:txBody>
      </p:sp>
      <p:graphicFrame>
        <p:nvGraphicFramePr>
          <p:cNvPr id="19459" name="Group 3"/>
          <p:cNvGraphicFramePr>
            <a:graphicFrameLocks noGrp="1"/>
          </p:cNvGraphicFramePr>
          <p:nvPr>
            <p:ph idx="1"/>
          </p:nvPr>
        </p:nvGraphicFramePr>
        <p:xfrm>
          <a:off x="1187450" y="1773238"/>
          <a:ext cx="6202363" cy="4394200"/>
        </p:xfrm>
        <a:graphic>
          <a:graphicData uri="http://schemas.openxmlformats.org/drawingml/2006/table">
            <a:tbl>
              <a:tblPr/>
              <a:tblGrid>
                <a:gridCol w="784225"/>
                <a:gridCol w="719138"/>
                <a:gridCol w="1433512"/>
                <a:gridCol w="785813"/>
                <a:gridCol w="1762125"/>
                <a:gridCol w="71755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y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宋体" charset="-122"/>
                          <a:sym typeface="Symbol" pitchFamily="18" charset="2"/>
                        </a:rPr>
                        <a:t>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sym typeface="Symbol" pitchFamily="18" charset="2"/>
                        </a:rPr>
                        <a:t>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宋体" charset="-122"/>
                          <a:sym typeface="Symbol" pitchFamily="18" charset="2"/>
                        </a:rPr>
                        <a:t>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sym typeface="Symbol" pitchFamily="18" charset="2"/>
                        </a:rPr>
                        <a:t>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宋体" charset="-122"/>
                          <a:sym typeface="Symbol" pitchFamily="18" charset="2"/>
                        </a:rPr>
                        <a:t>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sym typeface="Symbol" pitchFamily="18" charset="2"/>
                        </a:rPr>
                        <a:t>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宋体" charset="-122"/>
                          <a:sym typeface="Symbol" pitchFamily="18" charset="2"/>
                        </a:rPr>
                        <a:t>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sym typeface="Symbol" pitchFamily="18" charset="2"/>
                        </a:rPr>
                        <a:t>t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t=1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1.000x10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4.000x10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t=2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1.333x10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3.600x10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t=3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1.778x10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3.240x10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t=4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3.370x10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1.067x10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t=5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3.161x10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2.880x10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t=6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4.214x10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7.776x10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t=7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5.619x10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2.100x10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t=8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7.492x10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1.890x10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t=9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9.989x10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1.701x10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t=10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1.322x10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4.592x10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Viterbi</a:t>
            </a:r>
            <a:r>
              <a:rPr lang="zh-CN" altLang="en-US" b="1" smtClean="0"/>
              <a:t>算法实例</a:t>
            </a:r>
            <a:r>
              <a:rPr lang="en-US" altLang="zh-CN" b="1" smtClean="0"/>
              <a:t>(III)</a:t>
            </a:r>
          </a:p>
        </p:txBody>
      </p:sp>
      <p:sp>
        <p:nvSpPr>
          <p:cNvPr id="34819" name="Text Box 13"/>
          <p:cNvSpPr txBox="1">
            <a:spLocks noChangeArrowheads="1"/>
          </p:cNvSpPr>
          <p:nvPr/>
        </p:nvSpPr>
        <p:spPr bwMode="auto">
          <a:xfrm>
            <a:off x="684213" y="1700213"/>
            <a:ext cx="7561262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Tahoma" pitchFamily="34" charset="0"/>
              </a:rPr>
              <a:t>观测序列为：</a:t>
            </a:r>
          </a:p>
          <a:p>
            <a:pPr>
              <a:spcBef>
                <a:spcPct val="50000"/>
              </a:spcBef>
            </a:pPr>
            <a:r>
              <a:rPr lang="en-US" altLang="zh-CN" sz="2800">
                <a:latin typeface="Tahoma" pitchFamily="34" charset="0"/>
              </a:rPr>
              <a:t>1     3    4     5       5      6     6    3      2     6</a:t>
            </a:r>
          </a:p>
        </p:txBody>
      </p:sp>
      <p:sp>
        <p:nvSpPr>
          <p:cNvPr id="34820" name="Text Box 33"/>
          <p:cNvSpPr txBox="1">
            <a:spLocks noChangeArrowheads="1"/>
          </p:cNvSpPr>
          <p:nvPr/>
        </p:nvSpPr>
        <p:spPr bwMode="auto">
          <a:xfrm>
            <a:off x="755650" y="4797425"/>
            <a:ext cx="7559675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Tahoma" pitchFamily="34" charset="0"/>
              </a:rPr>
              <a:t>解码出来的状态序列为：</a:t>
            </a:r>
          </a:p>
          <a:p>
            <a:pPr>
              <a:spcBef>
                <a:spcPct val="50000"/>
              </a:spcBef>
            </a:pPr>
            <a:r>
              <a:rPr lang="zh-CN" altLang="en-US" sz="2800">
                <a:latin typeface="Tahoma" pitchFamily="34" charset="0"/>
              </a:rPr>
              <a:t> </a:t>
            </a:r>
            <a:r>
              <a:rPr lang="en-US" altLang="zh-CN" sz="2800">
                <a:latin typeface="Tahoma" pitchFamily="34" charset="0"/>
              </a:rPr>
              <a:t>A   A      A     B      B      B     B     B      B    B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684213" y="3141663"/>
            <a:ext cx="7559675" cy="1296987"/>
            <a:chOff x="431" y="2251"/>
            <a:chExt cx="4762" cy="817"/>
          </a:xfrm>
        </p:grpSpPr>
        <p:sp>
          <p:nvSpPr>
            <p:cNvPr id="34822" name="Oval 3"/>
            <p:cNvSpPr>
              <a:spLocks noChangeArrowheads="1"/>
            </p:cNvSpPr>
            <p:nvPr/>
          </p:nvSpPr>
          <p:spPr bwMode="auto">
            <a:xfrm>
              <a:off x="431" y="2796"/>
              <a:ext cx="272" cy="2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B</a:t>
              </a:r>
            </a:p>
          </p:txBody>
        </p:sp>
        <p:sp>
          <p:nvSpPr>
            <p:cNvPr id="34823" name="Oval 4"/>
            <p:cNvSpPr>
              <a:spLocks noChangeArrowheads="1"/>
            </p:cNvSpPr>
            <p:nvPr/>
          </p:nvSpPr>
          <p:spPr bwMode="auto">
            <a:xfrm>
              <a:off x="884" y="2796"/>
              <a:ext cx="272" cy="2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B</a:t>
              </a:r>
            </a:p>
          </p:txBody>
        </p:sp>
        <p:sp>
          <p:nvSpPr>
            <p:cNvPr id="34824" name="Oval 5"/>
            <p:cNvSpPr>
              <a:spLocks noChangeArrowheads="1"/>
            </p:cNvSpPr>
            <p:nvPr/>
          </p:nvSpPr>
          <p:spPr bwMode="auto">
            <a:xfrm>
              <a:off x="1383" y="2796"/>
              <a:ext cx="272" cy="2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B</a:t>
              </a:r>
            </a:p>
          </p:txBody>
        </p:sp>
        <p:sp>
          <p:nvSpPr>
            <p:cNvPr id="34825" name="Oval 6"/>
            <p:cNvSpPr>
              <a:spLocks noChangeArrowheads="1"/>
            </p:cNvSpPr>
            <p:nvPr/>
          </p:nvSpPr>
          <p:spPr bwMode="auto">
            <a:xfrm>
              <a:off x="1882" y="2796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B</a:t>
              </a:r>
            </a:p>
          </p:txBody>
        </p:sp>
        <p:sp>
          <p:nvSpPr>
            <p:cNvPr id="34826" name="Oval 7"/>
            <p:cNvSpPr>
              <a:spLocks noChangeArrowheads="1"/>
            </p:cNvSpPr>
            <p:nvPr/>
          </p:nvSpPr>
          <p:spPr bwMode="auto">
            <a:xfrm>
              <a:off x="2426" y="2796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B</a:t>
              </a:r>
            </a:p>
          </p:txBody>
        </p:sp>
        <p:sp>
          <p:nvSpPr>
            <p:cNvPr id="34827" name="Oval 8"/>
            <p:cNvSpPr>
              <a:spLocks noChangeArrowheads="1"/>
            </p:cNvSpPr>
            <p:nvPr/>
          </p:nvSpPr>
          <p:spPr bwMode="auto">
            <a:xfrm>
              <a:off x="2971" y="2796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B</a:t>
              </a:r>
            </a:p>
          </p:txBody>
        </p:sp>
        <p:sp>
          <p:nvSpPr>
            <p:cNvPr id="34828" name="Oval 9"/>
            <p:cNvSpPr>
              <a:spLocks noChangeArrowheads="1"/>
            </p:cNvSpPr>
            <p:nvPr/>
          </p:nvSpPr>
          <p:spPr bwMode="auto">
            <a:xfrm>
              <a:off x="3424" y="2796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B</a:t>
              </a:r>
            </a:p>
          </p:txBody>
        </p:sp>
        <p:sp>
          <p:nvSpPr>
            <p:cNvPr id="34829" name="Oval 10"/>
            <p:cNvSpPr>
              <a:spLocks noChangeArrowheads="1"/>
            </p:cNvSpPr>
            <p:nvPr/>
          </p:nvSpPr>
          <p:spPr bwMode="auto">
            <a:xfrm>
              <a:off x="3923" y="2796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B</a:t>
              </a:r>
            </a:p>
          </p:txBody>
        </p:sp>
        <p:sp>
          <p:nvSpPr>
            <p:cNvPr id="34830" name="Oval 11"/>
            <p:cNvSpPr>
              <a:spLocks noChangeArrowheads="1"/>
            </p:cNvSpPr>
            <p:nvPr/>
          </p:nvSpPr>
          <p:spPr bwMode="auto">
            <a:xfrm>
              <a:off x="4468" y="2796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B</a:t>
              </a:r>
            </a:p>
          </p:txBody>
        </p:sp>
        <p:sp>
          <p:nvSpPr>
            <p:cNvPr id="34831" name="Oval 12"/>
            <p:cNvSpPr>
              <a:spLocks noChangeArrowheads="1"/>
            </p:cNvSpPr>
            <p:nvPr/>
          </p:nvSpPr>
          <p:spPr bwMode="auto">
            <a:xfrm>
              <a:off x="4921" y="2796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B</a:t>
              </a:r>
            </a:p>
          </p:txBody>
        </p:sp>
        <p:sp>
          <p:nvSpPr>
            <p:cNvPr id="34832" name="Oval 14"/>
            <p:cNvSpPr>
              <a:spLocks noChangeArrowheads="1"/>
            </p:cNvSpPr>
            <p:nvPr/>
          </p:nvSpPr>
          <p:spPr bwMode="auto">
            <a:xfrm>
              <a:off x="431" y="2251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A</a:t>
              </a:r>
            </a:p>
          </p:txBody>
        </p:sp>
        <p:sp>
          <p:nvSpPr>
            <p:cNvPr id="34833" name="Oval 15"/>
            <p:cNvSpPr>
              <a:spLocks noChangeArrowheads="1"/>
            </p:cNvSpPr>
            <p:nvPr/>
          </p:nvSpPr>
          <p:spPr bwMode="auto">
            <a:xfrm>
              <a:off x="884" y="2251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A</a:t>
              </a:r>
            </a:p>
          </p:txBody>
        </p:sp>
        <p:sp>
          <p:nvSpPr>
            <p:cNvPr id="34834" name="Oval 16"/>
            <p:cNvSpPr>
              <a:spLocks noChangeArrowheads="1"/>
            </p:cNvSpPr>
            <p:nvPr/>
          </p:nvSpPr>
          <p:spPr bwMode="auto">
            <a:xfrm>
              <a:off x="1338" y="2251"/>
              <a:ext cx="272" cy="27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A</a:t>
              </a:r>
            </a:p>
          </p:txBody>
        </p:sp>
        <p:sp>
          <p:nvSpPr>
            <p:cNvPr id="34835" name="Oval 17"/>
            <p:cNvSpPr>
              <a:spLocks noChangeArrowheads="1"/>
            </p:cNvSpPr>
            <p:nvPr/>
          </p:nvSpPr>
          <p:spPr bwMode="auto">
            <a:xfrm>
              <a:off x="1837" y="2251"/>
              <a:ext cx="272" cy="2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A</a:t>
              </a:r>
            </a:p>
          </p:txBody>
        </p:sp>
        <p:sp>
          <p:nvSpPr>
            <p:cNvPr id="34836" name="Oval 18"/>
            <p:cNvSpPr>
              <a:spLocks noChangeArrowheads="1"/>
            </p:cNvSpPr>
            <p:nvPr/>
          </p:nvSpPr>
          <p:spPr bwMode="auto">
            <a:xfrm>
              <a:off x="2426" y="2251"/>
              <a:ext cx="272" cy="2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A</a:t>
              </a:r>
            </a:p>
          </p:txBody>
        </p:sp>
        <p:sp>
          <p:nvSpPr>
            <p:cNvPr id="34837" name="Oval 19"/>
            <p:cNvSpPr>
              <a:spLocks noChangeArrowheads="1"/>
            </p:cNvSpPr>
            <p:nvPr/>
          </p:nvSpPr>
          <p:spPr bwMode="auto">
            <a:xfrm>
              <a:off x="2971" y="2251"/>
              <a:ext cx="272" cy="2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A</a:t>
              </a:r>
            </a:p>
          </p:txBody>
        </p:sp>
        <p:sp>
          <p:nvSpPr>
            <p:cNvPr id="34838" name="Oval 20"/>
            <p:cNvSpPr>
              <a:spLocks noChangeArrowheads="1"/>
            </p:cNvSpPr>
            <p:nvPr/>
          </p:nvSpPr>
          <p:spPr bwMode="auto">
            <a:xfrm>
              <a:off x="3424" y="2251"/>
              <a:ext cx="272" cy="2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A</a:t>
              </a:r>
            </a:p>
          </p:txBody>
        </p:sp>
        <p:sp>
          <p:nvSpPr>
            <p:cNvPr id="34839" name="Oval 21"/>
            <p:cNvSpPr>
              <a:spLocks noChangeArrowheads="1"/>
            </p:cNvSpPr>
            <p:nvPr/>
          </p:nvSpPr>
          <p:spPr bwMode="auto">
            <a:xfrm>
              <a:off x="3878" y="2251"/>
              <a:ext cx="272" cy="2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A</a:t>
              </a:r>
            </a:p>
          </p:txBody>
        </p:sp>
        <p:sp>
          <p:nvSpPr>
            <p:cNvPr id="34840" name="Oval 22"/>
            <p:cNvSpPr>
              <a:spLocks noChangeArrowheads="1"/>
            </p:cNvSpPr>
            <p:nvPr/>
          </p:nvSpPr>
          <p:spPr bwMode="auto">
            <a:xfrm>
              <a:off x="4422" y="2251"/>
              <a:ext cx="272" cy="2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A</a:t>
              </a:r>
            </a:p>
          </p:txBody>
        </p:sp>
        <p:sp>
          <p:nvSpPr>
            <p:cNvPr id="34841" name="Oval 23"/>
            <p:cNvSpPr>
              <a:spLocks noChangeArrowheads="1"/>
            </p:cNvSpPr>
            <p:nvPr/>
          </p:nvSpPr>
          <p:spPr bwMode="auto">
            <a:xfrm>
              <a:off x="4921" y="2251"/>
              <a:ext cx="272" cy="2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Tahoma" pitchFamily="34" charset="0"/>
                </a:rPr>
                <a:t>A</a:t>
              </a:r>
            </a:p>
          </p:txBody>
        </p:sp>
        <p:sp>
          <p:nvSpPr>
            <p:cNvPr id="34842" name="Line 24"/>
            <p:cNvSpPr>
              <a:spLocks noChangeShapeType="1"/>
            </p:cNvSpPr>
            <p:nvPr/>
          </p:nvSpPr>
          <p:spPr bwMode="auto">
            <a:xfrm>
              <a:off x="703" y="2387"/>
              <a:ext cx="18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43" name="Line 25"/>
            <p:cNvSpPr>
              <a:spLocks noChangeShapeType="1"/>
            </p:cNvSpPr>
            <p:nvPr/>
          </p:nvSpPr>
          <p:spPr bwMode="auto">
            <a:xfrm>
              <a:off x="1156" y="2387"/>
              <a:ext cx="18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44" name="Line 26"/>
            <p:cNvSpPr>
              <a:spLocks noChangeShapeType="1"/>
            </p:cNvSpPr>
            <p:nvPr/>
          </p:nvSpPr>
          <p:spPr bwMode="auto">
            <a:xfrm>
              <a:off x="1610" y="2387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45" name="Line 27"/>
            <p:cNvSpPr>
              <a:spLocks noChangeShapeType="1"/>
            </p:cNvSpPr>
            <p:nvPr/>
          </p:nvSpPr>
          <p:spPr bwMode="auto">
            <a:xfrm>
              <a:off x="2109" y="2387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46" name="Line 28"/>
            <p:cNvSpPr>
              <a:spLocks noChangeShapeType="1"/>
            </p:cNvSpPr>
            <p:nvPr/>
          </p:nvSpPr>
          <p:spPr bwMode="auto">
            <a:xfrm>
              <a:off x="703" y="293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47" name="Line 29"/>
            <p:cNvSpPr>
              <a:spLocks noChangeShapeType="1"/>
            </p:cNvSpPr>
            <p:nvPr/>
          </p:nvSpPr>
          <p:spPr bwMode="auto">
            <a:xfrm>
              <a:off x="1156" y="2931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48" name="Line 30"/>
            <p:cNvSpPr>
              <a:spLocks noChangeShapeType="1"/>
            </p:cNvSpPr>
            <p:nvPr/>
          </p:nvSpPr>
          <p:spPr bwMode="auto">
            <a:xfrm>
              <a:off x="4740" y="2931"/>
              <a:ext cx="18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49" name="Line 31"/>
            <p:cNvSpPr>
              <a:spLocks noChangeShapeType="1"/>
            </p:cNvSpPr>
            <p:nvPr/>
          </p:nvSpPr>
          <p:spPr bwMode="auto">
            <a:xfrm>
              <a:off x="4195" y="2931"/>
              <a:ext cx="273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0" name="Line 32"/>
            <p:cNvSpPr>
              <a:spLocks noChangeShapeType="1"/>
            </p:cNvSpPr>
            <p:nvPr/>
          </p:nvSpPr>
          <p:spPr bwMode="auto">
            <a:xfrm>
              <a:off x="3696" y="2931"/>
              <a:ext cx="22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1" name="Line 34"/>
            <p:cNvSpPr>
              <a:spLocks noChangeShapeType="1"/>
            </p:cNvSpPr>
            <p:nvPr/>
          </p:nvSpPr>
          <p:spPr bwMode="auto">
            <a:xfrm>
              <a:off x="1610" y="2387"/>
              <a:ext cx="317" cy="4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2" name="Line 35"/>
            <p:cNvSpPr>
              <a:spLocks noChangeShapeType="1"/>
            </p:cNvSpPr>
            <p:nvPr/>
          </p:nvSpPr>
          <p:spPr bwMode="auto">
            <a:xfrm>
              <a:off x="2154" y="2931"/>
              <a:ext cx="2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3" name="Line 36"/>
            <p:cNvSpPr>
              <a:spLocks noChangeShapeType="1"/>
            </p:cNvSpPr>
            <p:nvPr/>
          </p:nvSpPr>
          <p:spPr bwMode="auto">
            <a:xfrm>
              <a:off x="2699" y="2931"/>
              <a:ext cx="2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4" name="Line 37"/>
            <p:cNvSpPr>
              <a:spLocks noChangeShapeType="1"/>
            </p:cNvSpPr>
            <p:nvPr/>
          </p:nvSpPr>
          <p:spPr bwMode="auto">
            <a:xfrm>
              <a:off x="2699" y="238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5" name="Line 38"/>
            <p:cNvSpPr>
              <a:spLocks noChangeShapeType="1"/>
            </p:cNvSpPr>
            <p:nvPr/>
          </p:nvSpPr>
          <p:spPr bwMode="auto">
            <a:xfrm>
              <a:off x="3243" y="238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6" name="Line 39"/>
            <p:cNvSpPr>
              <a:spLocks noChangeShapeType="1"/>
            </p:cNvSpPr>
            <p:nvPr/>
          </p:nvSpPr>
          <p:spPr bwMode="auto">
            <a:xfrm>
              <a:off x="3696" y="2387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7" name="Line 40"/>
            <p:cNvSpPr>
              <a:spLocks noChangeShapeType="1"/>
            </p:cNvSpPr>
            <p:nvPr/>
          </p:nvSpPr>
          <p:spPr bwMode="auto">
            <a:xfrm>
              <a:off x="3243" y="2931"/>
              <a:ext cx="18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8" name="Line 41"/>
            <p:cNvSpPr>
              <a:spLocks noChangeShapeType="1"/>
            </p:cNvSpPr>
            <p:nvPr/>
          </p:nvSpPr>
          <p:spPr bwMode="auto">
            <a:xfrm>
              <a:off x="4150" y="238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9" name="Line 42"/>
            <p:cNvSpPr>
              <a:spLocks noChangeShapeType="1"/>
            </p:cNvSpPr>
            <p:nvPr/>
          </p:nvSpPr>
          <p:spPr bwMode="auto">
            <a:xfrm>
              <a:off x="4694" y="2387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4048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b="1" smtClean="0"/>
              <a:t>HMM</a:t>
            </a:r>
            <a:r>
              <a:rPr lang="zh-CN" altLang="en-US" b="1" smtClean="0"/>
              <a:t>学习问题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989138"/>
            <a:ext cx="8153400" cy="3200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3600" smtClean="0"/>
              <a:t>学习问题</a:t>
            </a:r>
            <a:r>
              <a:rPr lang="en-US" altLang="zh-CN" b="1" smtClean="0"/>
              <a:t>:</a:t>
            </a:r>
            <a:r>
              <a:rPr lang="en-US" altLang="zh-CN" smtClean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200" smtClean="0"/>
              <a:t>就是由观测估计模型参数</a:t>
            </a:r>
            <a:r>
              <a:rPr lang="en-US" altLang="zh-CN" sz="3200" smtClean="0"/>
              <a:t>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sz="3200" smtClean="0"/>
          </a:p>
          <a:p>
            <a:pPr eaLnBrk="1" hangingPunct="1">
              <a:lnSpc>
                <a:spcPct val="80000"/>
              </a:lnSpc>
            </a:pPr>
            <a:r>
              <a:rPr lang="zh-CN" altLang="en-US" sz="3600" smtClean="0"/>
              <a:t>学习的两种情况</a:t>
            </a:r>
            <a:r>
              <a:rPr lang="zh-CN" altLang="en-US" smtClean="0"/>
              <a:t>： 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200" smtClean="0"/>
              <a:t>观测链相应的状态链已知 </a:t>
            </a:r>
            <a:r>
              <a:rPr lang="en-US" altLang="zh-CN" sz="3200" smtClean="0"/>
              <a:t>;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200" smtClean="0"/>
              <a:t>观测链相应的状态链未知 。</a:t>
            </a:r>
            <a:endParaRPr lang="zh-CN" altLang="en-US" sz="320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学习原则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484313"/>
            <a:ext cx="8086725" cy="4525962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极大似然估计</a:t>
            </a:r>
            <a:r>
              <a:rPr lang="en-US" altLang="zh-CN" sz="2400" smtClean="0"/>
              <a:t>(MLE)</a:t>
            </a:r>
          </a:p>
          <a:p>
            <a:pPr eaLnBrk="1" hangingPunct="1"/>
            <a:endParaRPr lang="en-US" altLang="zh-CN" sz="2400" smtClean="0"/>
          </a:p>
          <a:p>
            <a:pPr eaLnBrk="1" hangingPunct="1"/>
            <a:endParaRPr lang="en-US" altLang="zh-CN" sz="2400" smtClean="0"/>
          </a:p>
          <a:p>
            <a:pPr eaLnBrk="1" hangingPunct="1"/>
            <a:r>
              <a:rPr lang="zh-CN" altLang="en-US" sz="2400" smtClean="0"/>
              <a:t>状态链已知时</a:t>
            </a:r>
          </a:p>
          <a:p>
            <a:pPr eaLnBrk="1" hangingPunct="1"/>
            <a:endParaRPr lang="zh-CN" altLang="en-US" sz="2400" smtClean="0"/>
          </a:p>
          <a:p>
            <a:pPr eaLnBrk="1" hangingPunct="1"/>
            <a:endParaRPr lang="zh-CN" altLang="en-US" sz="2400" smtClean="0"/>
          </a:p>
          <a:p>
            <a:pPr eaLnBrk="1" hangingPunct="1"/>
            <a:r>
              <a:rPr lang="zh-CN" altLang="en-US" sz="2400" smtClean="0"/>
              <a:t>状态链未知时</a:t>
            </a:r>
          </a:p>
          <a:p>
            <a:pPr eaLnBrk="1" hangingPunct="1"/>
            <a:endParaRPr lang="en-US" altLang="zh-CN" sz="2400" smtClean="0"/>
          </a:p>
        </p:txBody>
      </p:sp>
      <p:graphicFrame>
        <p:nvGraphicFramePr>
          <p:cNvPr id="12290" name="Object 18"/>
          <p:cNvGraphicFramePr>
            <a:graphicFrameLocks noChangeAspect="1"/>
          </p:cNvGraphicFramePr>
          <p:nvPr/>
        </p:nvGraphicFramePr>
        <p:xfrm>
          <a:off x="2555875" y="2133600"/>
          <a:ext cx="378618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7" name="Formula" r:id="rId4" imgW="1909080" imgH="304920" progId="Equation.Ribbit">
                  <p:embed/>
                </p:oleObj>
              </mc:Choice>
              <mc:Fallback>
                <p:oleObj name="Formula" r:id="rId4" imgW="1909080" imgH="304920" progId="Equation.Ribbit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133600"/>
                        <a:ext cx="3786188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19"/>
          <p:cNvGraphicFramePr>
            <a:graphicFrameLocks noChangeAspect="1"/>
          </p:cNvGraphicFramePr>
          <p:nvPr/>
        </p:nvGraphicFramePr>
        <p:xfrm>
          <a:off x="2700338" y="3573463"/>
          <a:ext cx="37449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8" name="Formula" r:id="rId6" imgW="1888560" imgH="179280" progId="Equation.Ribbit">
                  <p:embed/>
                </p:oleObj>
              </mc:Choice>
              <mc:Fallback>
                <p:oleObj name="Formula" r:id="rId6" imgW="1888560" imgH="179280" progId="Equation.Ribbit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573463"/>
                        <a:ext cx="3744912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20"/>
          <p:cNvGraphicFramePr>
            <a:graphicFrameLocks noChangeAspect="1"/>
          </p:cNvGraphicFramePr>
          <p:nvPr/>
        </p:nvGraphicFramePr>
        <p:xfrm>
          <a:off x="2124075" y="4941888"/>
          <a:ext cx="48910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9" name="Formula" r:id="rId8" imgW="2466360" imgH="373680" progId="Equation.Ribbit">
                  <p:embed/>
                </p:oleObj>
              </mc:Choice>
              <mc:Fallback>
                <p:oleObj name="Formula" r:id="rId8" imgW="2466360" imgH="373680" progId="Equation.Ribbit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941888"/>
                        <a:ext cx="4891088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状态链已知时的</a:t>
            </a:r>
            <a:r>
              <a:rPr lang="en-US" altLang="zh-CN" smtClean="0"/>
              <a:t>MLE</a:t>
            </a:r>
          </a:p>
        </p:txBody>
      </p:sp>
      <p:graphicFrame>
        <p:nvGraphicFramePr>
          <p:cNvPr id="13314" name="Object 7"/>
          <p:cNvGraphicFramePr>
            <a:graphicFrameLocks noChangeAspect="1"/>
          </p:cNvGraphicFramePr>
          <p:nvPr/>
        </p:nvGraphicFramePr>
        <p:xfrm>
          <a:off x="1155700" y="1666875"/>
          <a:ext cx="6681788" cy="337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Formula" r:id="rId4" imgW="3370680" imgH="1702080" progId="Equation.Ribbit">
                  <p:embed/>
                </p:oleObj>
              </mc:Choice>
              <mc:Fallback>
                <p:oleObj name="Formula" r:id="rId4" imgW="3370680" imgH="170208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1666875"/>
                        <a:ext cx="6681788" cy="3373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简单优化问题</a:t>
            </a:r>
          </a:p>
        </p:txBody>
      </p:sp>
      <p:graphicFrame>
        <p:nvGraphicFramePr>
          <p:cNvPr id="14338" name="Object 7"/>
          <p:cNvGraphicFramePr>
            <a:graphicFrameLocks noChangeAspect="1"/>
          </p:cNvGraphicFramePr>
          <p:nvPr/>
        </p:nvGraphicFramePr>
        <p:xfrm>
          <a:off x="2105025" y="1911350"/>
          <a:ext cx="4783138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name="Formula" r:id="rId4" imgW="2413080" imgH="1454400" progId="Equation.Ribbit">
                  <p:embed/>
                </p:oleObj>
              </mc:Choice>
              <mc:Fallback>
                <p:oleObj name="Formula" r:id="rId4" imgW="2413080" imgH="145440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1911350"/>
                        <a:ext cx="4783138" cy="288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47625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mtClean="0"/>
              <a:t>参数估计</a:t>
            </a:r>
            <a:r>
              <a:rPr lang="en-US" altLang="zh-CN" smtClean="0"/>
              <a:t>(</a:t>
            </a:r>
            <a:r>
              <a:rPr lang="zh-CN" altLang="en-US" smtClean="0"/>
              <a:t>状态已知</a:t>
            </a:r>
            <a:r>
              <a:rPr lang="en-US" altLang="zh-CN" smtClean="0"/>
              <a:t>)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989138"/>
            <a:ext cx="8151812" cy="4564062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把从状态 </a:t>
            </a:r>
            <a:r>
              <a:rPr lang="en-US" altLang="zh-CN" sz="2800" i="1" dirty="0" err="1" smtClean="0"/>
              <a:t>i</a:t>
            </a:r>
            <a:r>
              <a:rPr lang="en-US" altLang="zh-CN" sz="2800" i="1" dirty="0" smtClean="0"/>
              <a:t> </a:t>
            </a:r>
            <a:r>
              <a:rPr lang="zh-CN" altLang="en-US" sz="2800" dirty="0" smtClean="0"/>
              <a:t>到转移为状态 </a:t>
            </a:r>
            <a:r>
              <a:rPr lang="en-US" altLang="zh-CN" sz="2800" i="1" dirty="0" smtClean="0"/>
              <a:t>j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的频数记为      可估计转移概率      为</a:t>
            </a:r>
            <a:endParaRPr lang="zh-CN" altLang="en-US" sz="2400" dirty="0" smtClean="0"/>
          </a:p>
          <a:p>
            <a:pPr eaLnBrk="1" hangingPunct="1">
              <a:buFontTx/>
              <a:buNone/>
            </a:pPr>
            <a:endParaRPr lang="zh-CN" altLang="en-US" sz="2400" dirty="0" smtClean="0"/>
          </a:p>
          <a:p>
            <a:pPr eaLnBrk="1" hangingPunct="1">
              <a:buFontTx/>
              <a:buNone/>
            </a:pPr>
            <a:endParaRPr lang="zh-CN" altLang="en-US" sz="2400" dirty="0" smtClean="0"/>
          </a:p>
          <a:p>
            <a:pPr eaLnBrk="1" hangingPunct="1">
              <a:buFontTx/>
              <a:buNone/>
            </a:pPr>
            <a:endParaRPr lang="zh-CN" altLang="en-US" sz="2400" dirty="0" smtClean="0"/>
          </a:p>
          <a:p>
            <a:pPr eaLnBrk="1" hangingPunct="1"/>
            <a:r>
              <a:rPr lang="zh-CN" altLang="en-US" sz="2800" dirty="0" smtClean="0"/>
              <a:t>同样记状态 </a:t>
            </a:r>
            <a:r>
              <a:rPr lang="en-US" altLang="zh-CN" sz="2800" dirty="0" err="1" smtClean="0"/>
              <a:t>i</a:t>
            </a:r>
            <a:r>
              <a:rPr lang="en-US" altLang="zh-CN" sz="2800" i="1" dirty="0" smtClean="0"/>
              <a:t> </a:t>
            </a:r>
            <a:r>
              <a:rPr lang="zh-CN" altLang="en-US" sz="2800" dirty="0" smtClean="0"/>
              <a:t>下观察到符号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s </a:t>
            </a:r>
            <a:r>
              <a:rPr lang="zh-CN" altLang="en-US" sz="2800" dirty="0" smtClean="0"/>
              <a:t>的频数记为         则可估计      为</a:t>
            </a:r>
            <a:endParaRPr lang="zh-CN" altLang="en-US" sz="2400" dirty="0" smtClean="0"/>
          </a:p>
          <a:p>
            <a:pPr eaLnBrk="1" hangingPunct="1">
              <a:buFontTx/>
              <a:buNone/>
            </a:pPr>
            <a:endParaRPr lang="zh-CN" altLang="en-US" sz="2400" dirty="0" smtClean="0"/>
          </a:p>
          <a:p>
            <a:pPr eaLnBrk="1" hangingPunct="1"/>
            <a:endParaRPr lang="zh-CN" altLang="en-US" sz="2400" dirty="0" smtClean="0"/>
          </a:p>
          <a:p>
            <a:pPr eaLnBrk="1" hangingPunct="1"/>
            <a:endParaRPr lang="en-US" altLang="zh-CN" sz="1800" dirty="0" smtClean="0"/>
          </a:p>
        </p:txBody>
      </p:sp>
      <p:graphicFrame>
        <p:nvGraphicFramePr>
          <p:cNvPr id="15362" name="Object 12"/>
          <p:cNvGraphicFramePr>
            <a:graphicFrameLocks noChangeAspect="1"/>
          </p:cNvGraphicFramePr>
          <p:nvPr/>
        </p:nvGraphicFramePr>
        <p:xfrm>
          <a:off x="3635375" y="2852738"/>
          <a:ext cx="1620838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6" name="Formula" r:id="rId4" imgW="817920" imgH="590760" progId="Equation.Ribbit">
                  <p:embed/>
                </p:oleObj>
              </mc:Choice>
              <mc:Fallback>
                <p:oleObj name="Formula" r:id="rId4" imgW="817920" imgH="590760" progId="Equation.Ribbit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852738"/>
                        <a:ext cx="1620838" cy="1169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13"/>
          <p:cNvGraphicFramePr>
            <a:graphicFrameLocks noChangeAspect="1"/>
          </p:cNvGraphicFramePr>
          <p:nvPr/>
        </p:nvGraphicFramePr>
        <p:xfrm>
          <a:off x="3763963" y="5218113"/>
          <a:ext cx="1611312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7" name="Formula" r:id="rId6" imgW="812880" imgH="600840" progId="Equation.Ribbit">
                  <p:embed/>
                </p:oleObj>
              </mc:Choice>
              <mc:Fallback>
                <p:oleObj name="Formula" r:id="rId6" imgW="812880" imgH="600840" progId="Equation.Ribbit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5218113"/>
                        <a:ext cx="1611312" cy="1190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858016" y="2143116"/>
          <a:ext cx="39528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8" name="Formula" r:id="rId8" imgW="241560" imgH="175320" progId="Equation.Ribbit">
                  <p:embed/>
                </p:oleObj>
              </mc:Choice>
              <mc:Fallback>
                <p:oleObj name="Formula" r:id="rId8" imgW="241560" imgH="175320" progId="Equation.Ribbit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16" y="2143116"/>
                        <a:ext cx="395288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2527300" y="2605088"/>
          <a:ext cx="341313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9" name="Formula" r:id="rId10" imgW="208440" imgH="133560" progId="Equation.Ribbit">
                  <p:embed/>
                </p:oleObj>
              </mc:Choice>
              <mc:Fallback>
                <p:oleObj name="Formula" r:id="rId10" imgW="208440" imgH="133560" progId="Equation.Ribbi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2605088"/>
                        <a:ext cx="341313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7380312" y="4365104"/>
          <a:ext cx="396875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0" name="Formula" r:id="rId12" imgW="242640" imgH="155160" progId="Equation.Ribbit">
                  <p:embed/>
                </p:oleObj>
              </mc:Choice>
              <mc:Fallback>
                <p:oleObj name="Formula" r:id="rId12" imgW="242640" imgH="155160" progId="Equation.Ribbit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4365104"/>
                        <a:ext cx="396875" cy="25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Object 7"/>
          <p:cNvGraphicFramePr>
            <a:graphicFrameLocks noChangeAspect="1"/>
          </p:cNvGraphicFramePr>
          <p:nvPr/>
        </p:nvGraphicFramePr>
        <p:xfrm>
          <a:off x="2195736" y="4797152"/>
          <a:ext cx="312738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1" name="Formula" r:id="rId14" imgW="191880" imgH="156240" progId="Equation.Ribbit">
                  <p:embed/>
                </p:oleObj>
              </mc:Choice>
              <mc:Fallback>
                <p:oleObj name="Formula" r:id="rId14" imgW="191880" imgH="156240" progId="Equation.Ribbit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797152"/>
                        <a:ext cx="312738" cy="25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参数估计评价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隐</a:t>
            </a:r>
            <a:r>
              <a:rPr lang="en-US" altLang="zh-CN" smtClean="0"/>
              <a:t>Markov</a:t>
            </a:r>
            <a:r>
              <a:rPr lang="zh-CN" altLang="en-US" smtClean="0"/>
              <a:t>模型的状态链要有充分长的样本</a:t>
            </a:r>
            <a:r>
              <a:rPr lang="en-US" altLang="zh-CN" smtClean="0"/>
              <a:t>(</a:t>
            </a:r>
            <a:r>
              <a:rPr lang="zh-CN" altLang="en-US" smtClean="0"/>
              <a:t>大数定律，以频率代替概率</a:t>
            </a:r>
            <a:r>
              <a:rPr lang="en-US" altLang="zh-CN" smtClean="0"/>
              <a:t>)</a:t>
            </a:r>
            <a:r>
              <a:rPr lang="zh-CN" altLang="en-US" smtClean="0"/>
              <a:t>。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不幸的是状态链往往并不知道</a:t>
            </a:r>
            <a:r>
              <a:rPr lang="en-US" altLang="zh-CN" smtClean="0"/>
              <a:t>, </a:t>
            </a:r>
            <a:r>
              <a:rPr lang="zh-CN" altLang="en-US" smtClean="0"/>
              <a:t>而只是可以得到估计</a:t>
            </a:r>
            <a:r>
              <a:rPr lang="en-US" altLang="zh-CN" smtClean="0"/>
              <a:t>, </a:t>
            </a:r>
            <a:r>
              <a:rPr lang="zh-CN" altLang="en-US" smtClean="0"/>
              <a:t>不修正地使用频率估计会增加误差</a:t>
            </a:r>
            <a:r>
              <a:rPr lang="en-US" altLang="zh-CN" smtClean="0"/>
              <a:t>, </a:t>
            </a:r>
            <a:r>
              <a:rPr lang="zh-CN" altLang="en-US" smtClean="0"/>
              <a:t>且这种估计不稳健。</a:t>
            </a:r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549275"/>
            <a:ext cx="8172450" cy="1143000"/>
          </a:xfrm>
        </p:spPr>
        <p:txBody>
          <a:bodyPr/>
          <a:lstStyle/>
          <a:p>
            <a:pPr eaLnBrk="1" hangingPunct="1"/>
            <a:r>
              <a:rPr lang="zh-CN" altLang="en-US" sz="4000" smtClean="0"/>
              <a:t>参数估计的</a:t>
            </a:r>
            <a:r>
              <a:rPr lang="en-US" altLang="zh-CN" sz="4000" smtClean="0"/>
              <a:t>EM</a:t>
            </a:r>
            <a:r>
              <a:rPr lang="zh-CN" altLang="en-US" sz="4000" smtClean="0"/>
              <a:t>思想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844675"/>
            <a:ext cx="8424862" cy="4473575"/>
          </a:xfrm>
        </p:spPr>
        <p:txBody>
          <a:bodyPr/>
          <a:lstStyle/>
          <a:p>
            <a:pPr eaLnBrk="1" hangingPunct="1"/>
            <a:r>
              <a:rPr lang="zh-CN" altLang="en-US" sz="2800" smtClean="0"/>
              <a:t>当状态链未知时，由于似然函数的计算中包含了对所有可能的状态链的求和，计算过大，在实际中是不可能被采用的．为此，人们采取折衷的方案，构造一个递推算法，使之能相当合理地给出模型参数的粗略估计．</a:t>
            </a:r>
          </a:p>
          <a:p>
            <a:pPr eaLnBrk="1" hangingPunct="1"/>
            <a:endParaRPr lang="zh-CN" altLang="en-US" sz="1000" smtClean="0"/>
          </a:p>
          <a:p>
            <a:pPr eaLnBrk="1" hangingPunct="1"/>
            <a:r>
              <a:rPr lang="zh-CN" altLang="en-US" sz="2800" smtClean="0"/>
              <a:t>其核心思想是：在当前参数下，用期望值当成频数“数数”，并用的“频率”估计概率。这实际上是一种</a:t>
            </a:r>
            <a:r>
              <a:rPr lang="en-US" altLang="zh-CN" sz="2800" smtClean="0"/>
              <a:t>EM</a:t>
            </a:r>
            <a:r>
              <a:rPr lang="zh-CN" altLang="en-US" sz="2800" smtClean="0"/>
              <a:t>迭代算法思想。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不动点问题</a:t>
            </a:r>
            <a:r>
              <a:rPr lang="en-US" altLang="zh-CN" smtClean="0"/>
              <a:t>(II)</a:t>
            </a:r>
          </a:p>
        </p:txBody>
      </p:sp>
      <p:sp>
        <p:nvSpPr>
          <p:cNvPr id="307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若初值为</a:t>
            </a:r>
            <a:r>
              <a:rPr lang="zh-CN" altLang="en-US" dirty="0" smtClean="0">
                <a:latin typeface="Symbol" pitchFamily="18" charset="2"/>
                <a:sym typeface="Symbol" pitchFamily="18" charset="2"/>
              </a:rPr>
              <a:t></a:t>
            </a:r>
            <a:r>
              <a:rPr lang="en-US" altLang="zh-CN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altLang="zh-CN" dirty="0" smtClean="0"/>
              <a:t>=(A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,B</a:t>
            </a:r>
            <a:r>
              <a:rPr lang="en-US" altLang="zh-CN" baseline="-25000" dirty="0" smtClean="0">
                <a:latin typeface="宋体" charset="-122"/>
              </a:rPr>
              <a:t>0</a:t>
            </a:r>
            <a:r>
              <a:rPr lang="en-US" altLang="zh-CN" dirty="0" smtClean="0"/>
              <a:t>,C</a:t>
            </a:r>
            <a:r>
              <a:rPr lang="en-US" altLang="zh-CN" baseline="-25000" dirty="0" smtClean="0">
                <a:latin typeface="宋体" charset="-122"/>
              </a:rPr>
              <a:t>0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，并令</a:t>
            </a:r>
            <a:r>
              <a:rPr lang="en-US" altLang="zh-CN" dirty="0" smtClean="0"/>
              <a:t>P</a:t>
            </a:r>
            <a:r>
              <a:rPr lang="zh-CN" altLang="en-US" dirty="0" smtClean="0"/>
              <a:t>为上式中的矩阵，则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若</a:t>
            </a:r>
            <a:r>
              <a:rPr lang="zh-CN" altLang="en-US" dirty="0" smtClean="0">
                <a:latin typeface="Symbol" pitchFamily="18" charset="2"/>
                <a:sym typeface="Symbol" pitchFamily="18" charset="2"/>
              </a:rPr>
              <a:t></a:t>
            </a:r>
            <a:r>
              <a:rPr lang="en-US" altLang="zh-CN" dirty="0" smtClean="0"/>
              <a:t>=(1/3,1/3,1/3)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</a:t>
            </a:r>
            <a:r>
              <a:rPr lang="zh-CN" altLang="en-US" dirty="0" smtClean="0"/>
              <a:t>由下面的矩阵给出，我们可以具体计算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</a:t>
            </a:r>
            <a:r>
              <a:rPr lang="en-US" altLang="zh-CN" baseline="-25000" dirty="0" err="1" smtClean="0"/>
              <a:t>n</a:t>
            </a:r>
            <a:r>
              <a:rPr lang="en-US" altLang="zh-CN" dirty="0" err="1" smtClean="0"/>
              <a:t>,B</a:t>
            </a:r>
            <a:r>
              <a:rPr lang="en-US" altLang="zh-CN" baseline="-25000" dirty="0" err="1" smtClean="0"/>
              <a:t>n</a:t>
            </a:r>
            <a:r>
              <a:rPr lang="en-US" altLang="zh-CN" dirty="0" err="1" smtClean="0"/>
              <a:t>,C</a:t>
            </a:r>
            <a:r>
              <a:rPr lang="en-US" altLang="zh-CN" baseline="-25000" dirty="0" err="1" smtClean="0"/>
              <a:t>n</a:t>
            </a:r>
            <a:r>
              <a:rPr lang="en-US" altLang="zh-CN" dirty="0" smtClean="0"/>
              <a:t>)</a:t>
            </a:r>
            <a:endParaRPr lang="en-US" altLang="zh-CN" baseline="-25000" dirty="0" smtClean="0"/>
          </a:p>
        </p:txBody>
      </p:sp>
      <p:graphicFrame>
        <p:nvGraphicFramePr>
          <p:cNvPr id="3074" name="Object 15"/>
          <p:cNvGraphicFramePr>
            <a:graphicFrameLocks noChangeAspect="1"/>
          </p:cNvGraphicFramePr>
          <p:nvPr/>
        </p:nvGraphicFramePr>
        <p:xfrm>
          <a:off x="3132138" y="2636838"/>
          <a:ext cx="26019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name="Formula" r:id="rId4" imgW="1313280" imgH="179280" progId="Equation.Ribbit">
                  <p:embed/>
                </p:oleObj>
              </mc:Choice>
              <mc:Fallback>
                <p:oleObj name="Formula" r:id="rId4" imgW="1313280" imgH="179280" progId="Equation.Ribbit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636838"/>
                        <a:ext cx="2601912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16"/>
          <p:cNvGraphicFramePr>
            <a:graphicFrameLocks noChangeAspect="1"/>
          </p:cNvGraphicFramePr>
          <p:nvPr/>
        </p:nvGraphicFramePr>
        <p:xfrm>
          <a:off x="3132138" y="4652963"/>
          <a:ext cx="270033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Formula" r:id="rId6" imgW="1361520" imgH="564120" progId="Equation.Ribbit">
                  <p:embed/>
                </p:oleObj>
              </mc:Choice>
              <mc:Fallback>
                <p:oleObj name="Formula" r:id="rId6" imgW="1361520" imgH="564120" progId="Equation.Ribbit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652963"/>
                        <a:ext cx="2700337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EM</a:t>
            </a:r>
            <a:r>
              <a:rPr lang="zh-CN" altLang="en-US" smtClean="0"/>
              <a:t>算法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916113"/>
            <a:ext cx="7772400" cy="4114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实际上是 </a:t>
            </a:r>
            <a:r>
              <a:rPr lang="en-US" altLang="zh-CN" b="1" dirty="0" smtClean="0"/>
              <a:t>E </a:t>
            </a:r>
            <a:r>
              <a:rPr lang="en-US" altLang="zh-CN" dirty="0" smtClean="0"/>
              <a:t>(</a:t>
            </a:r>
            <a:r>
              <a:rPr lang="zh-CN" altLang="en-US" dirty="0" smtClean="0"/>
              <a:t>期望</a:t>
            </a:r>
            <a:r>
              <a:rPr lang="en-US" altLang="zh-CN" dirty="0" smtClean="0"/>
              <a:t>) </a:t>
            </a:r>
            <a:r>
              <a:rPr lang="zh-CN" altLang="en-US" dirty="0" smtClean="0"/>
              <a:t>与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 </a:t>
            </a:r>
            <a:r>
              <a:rPr lang="en-US" altLang="zh-CN" dirty="0" smtClean="0"/>
              <a:t>(</a:t>
            </a:r>
            <a:r>
              <a:rPr lang="zh-CN" altLang="en-US" dirty="0" smtClean="0"/>
              <a:t>最大化</a:t>
            </a:r>
            <a:r>
              <a:rPr lang="en-US" altLang="zh-CN" dirty="0" smtClean="0"/>
              <a:t>)</a:t>
            </a:r>
            <a:r>
              <a:rPr lang="en-US" altLang="zh-CN" b="1" dirty="0" smtClean="0"/>
              <a:t> </a:t>
            </a:r>
            <a:r>
              <a:rPr lang="zh-CN" altLang="en-US" dirty="0" smtClean="0"/>
              <a:t>两个步骤合起来构成的算法，称为</a:t>
            </a:r>
            <a:r>
              <a:rPr lang="en-US" altLang="zh-CN" b="1" dirty="0" smtClean="0"/>
              <a:t>EM</a:t>
            </a:r>
            <a:r>
              <a:rPr lang="zh-CN" altLang="en-US" b="1" dirty="0" smtClean="0"/>
              <a:t>算法</a:t>
            </a:r>
            <a:r>
              <a:rPr lang="zh-CN" altLang="en-US" dirty="0" smtClean="0"/>
              <a:t>．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/>
              <a:t>EM</a:t>
            </a:r>
            <a:r>
              <a:rPr lang="zh-CN" altLang="en-US" dirty="0" smtClean="0"/>
              <a:t>算法是针对测量数据不完全时</a:t>
            </a:r>
            <a:r>
              <a:rPr lang="en-US" altLang="zh-CN" dirty="0" smtClean="0"/>
              <a:t>, </a:t>
            </a:r>
            <a:r>
              <a:rPr lang="zh-CN" altLang="en-US" dirty="0" smtClean="0"/>
              <a:t>求参数的最大似然估计的统计方法。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/>
              <a:t>HMM </a:t>
            </a:r>
            <a:r>
              <a:rPr lang="zh-CN" altLang="en-US" dirty="0" smtClean="0"/>
              <a:t>的模型参数的估计</a:t>
            </a:r>
            <a:r>
              <a:rPr lang="en-US" altLang="zh-CN" dirty="0" smtClean="0"/>
              <a:t>, </a:t>
            </a:r>
            <a:r>
              <a:rPr lang="zh-CN" altLang="en-US" dirty="0" smtClean="0"/>
              <a:t>是</a:t>
            </a:r>
            <a:r>
              <a:rPr lang="en-US" altLang="zh-CN" dirty="0" smtClean="0"/>
              <a:t>EM</a:t>
            </a:r>
            <a:r>
              <a:rPr lang="zh-CN" altLang="en-US" dirty="0" smtClean="0"/>
              <a:t>算法的一个最常见且极有用的一种典型例子．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EM</a:t>
            </a:r>
            <a:r>
              <a:rPr lang="zh-CN" altLang="en-US" smtClean="0"/>
              <a:t>算法基本框架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557338"/>
            <a:ext cx="7696200" cy="33845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smtClean="0"/>
              <a:t>观测数据</a:t>
            </a:r>
            <a:r>
              <a:rPr lang="en-US" altLang="zh-CN" sz="2800" smtClean="0"/>
              <a:t>Y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smtClean="0"/>
              <a:t>缺失数据 </a:t>
            </a:r>
            <a:r>
              <a:rPr lang="en-US" altLang="zh-CN" sz="2800" smtClean="0"/>
              <a:t>X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smtClean="0"/>
              <a:t>完全数据 </a:t>
            </a:r>
            <a:r>
              <a:rPr lang="en-US" altLang="zh-CN" sz="2800" smtClean="0"/>
              <a:t>Z=(Y, X).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E-Step (</a:t>
            </a:r>
            <a:r>
              <a:rPr lang="zh-CN" altLang="en-US" sz="2800" smtClean="0"/>
              <a:t>取期望</a:t>
            </a:r>
            <a:r>
              <a:rPr lang="en-US" altLang="zh-CN" sz="2800" smtClean="0"/>
              <a:t>).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smtClean="0"/>
          </a:p>
          <a:p>
            <a:pPr eaLnBrk="1" hangingPunct="1">
              <a:lnSpc>
                <a:spcPct val="90000"/>
              </a:lnSpc>
            </a:pPr>
            <a:endParaRPr lang="en-US" altLang="zh-CN" sz="2800" smtClean="0"/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M-step (</a:t>
            </a:r>
            <a:r>
              <a:rPr lang="zh-CN" altLang="en-US" sz="2800" smtClean="0"/>
              <a:t>取极大</a:t>
            </a:r>
            <a:r>
              <a:rPr lang="en-US" altLang="zh-CN" sz="2800" smtClean="0"/>
              <a:t>).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smtClean="0"/>
          </a:p>
        </p:txBody>
      </p:sp>
      <p:graphicFrame>
        <p:nvGraphicFramePr>
          <p:cNvPr id="16386" name="Object 12"/>
          <p:cNvGraphicFramePr>
            <a:graphicFrameLocks noChangeAspect="1"/>
          </p:cNvGraphicFramePr>
          <p:nvPr/>
        </p:nvGraphicFramePr>
        <p:xfrm>
          <a:off x="3203575" y="3644900"/>
          <a:ext cx="24653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4" name="Formula" r:id="rId4" imgW="1242360" imgH="214920" progId="Equation.Ribbit">
                  <p:embed/>
                </p:oleObj>
              </mc:Choice>
              <mc:Fallback>
                <p:oleObj name="Formula" r:id="rId4" imgW="1242360" imgH="214920" progId="Equation.Ribbit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644900"/>
                        <a:ext cx="2465388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13"/>
          <p:cNvGraphicFramePr>
            <a:graphicFrameLocks noChangeAspect="1"/>
          </p:cNvGraphicFramePr>
          <p:nvPr/>
        </p:nvGraphicFramePr>
        <p:xfrm>
          <a:off x="2627313" y="5084763"/>
          <a:ext cx="36480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5" name="Formula" r:id="rId6" imgW="1840320" imgH="303840" progId="Equation.Ribbit">
                  <p:embed/>
                </p:oleObj>
              </mc:Choice>
              <mc:Fallback>
                <p:oleObj name="Formula" r:id="rId6" imgW="1840320" imgH="303840" progId="Equation.Ribbit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084763"/>
                        <a:ext cx="3648075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期望频数</a:t>
            </a:r>
            <a:r>
              <a:rPr lang="en-US" altLang="zh-CN" smtClean="0"/>
              <a:t>(</a:t>
            </a:r>
            <a:r>
              <a:rPr lang="zh-CN" altLang="en-US" smtClean="0"/>
              <a:t>状态未知</a:t>
            </a:r>
            <a:r>
              <a:rPr lang="en-US" altLang="zh-CN" smtClean="0"/>
              <a:t>)</a:t>
            </a:r>
          </a:p>
        </p:txBody>
      </p:sp>
      <p:graphicFrame>
        <p:nvGraphicFramePr>
          <p:cNvPr id="17410" name="Object 0"/>
          <p:cNvGraphicFramePr>
            <a:graphicFrameLocks noChangeAspect="1"/>
          </p:cNvGraphicFramePr>
          <p:nvPr/>
        </p:nvGraphicFramePr>
        <p:xfrm>
          <a:off x="539750" y="1484313"/>
          <a:ext cx="7834313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Formula" r:id="rId4" imgW="4351320" imgH="2590920" progId="Equation.Ribbit">
                  <p:embed/>
                </p:oleObj>
              </mc:Choice>
              <mc:Fallback>
                <p:oleObj name="Formula" r:id="rId4" imgW="4351320" imgH="259092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484313"/>
                        <a:ext cx="7834313" cy="466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期望频数</a:t>
            </a:r>
            <a:r>
              <a:rPr lang="en-US" altLang="zh-CN" smtClean="0"/>
              <a:t>(</a:t>
            </a:r>
            <a:r>
              <a:rPr lang="zh-CN" altLang="en-US" smtClean="0"/>
              <a:t>状态未知</a:t>
            </a:r>
            <a:r>
              <a:rPr lang="en-US" altLang="zh-CN" smtClean="0"/>
              <a:t>)</a:t>
            </a:r>
          </a:p>
        </p:txBody>
      </p:sp>
      <p:graphicFrame>
        <p:nvGraphicFramePr>
          <p:cNvPr id="18434" name="Object 0"/>
          <p:cNvGraphicFramePr>
            <a:graphicFrameLocks noChangeAspect="1"/>
          </p:cNvGraphicFramePr>
          <p:nvPr/>
        </p:nvGraphicFramePr>
        <p:xfrm>
          <a:off x="1662113" y="2116138"/>
          <a:ext cx="5667375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Formula" r:id="rId4" imgW="2859120" imgH="1247400" progId="Equation.Ribbit">
                  <p:embed/>
                </p:oleObj>
              </mc:Choice>
              <mc:Fallback>
                <p:oleObj name="Formula" r:id="rId4" imgW="2859120" imgH="124740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2116138"/>
                        <a:ext cx="5667375" cy="247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762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</a:rPr>
              <a:t>Baum-Welch</a:t>
            </a:r>
            <a:r>
              <a:rPr lang="zh-CN" altLang="en-US" smtClean="0">
                <a:solidFill>
                  <a:schemeClr val="tx1"/>
                </a:solidFill>
              </a:rPr>
              <a:t>公式</a:t>
            </a:r>
          </a:p>
        </p:txBody>
      </p:sp>
      <p:graphicFrame>
        <p:nvGraphicFramePr>
          <p:cNvPr id="19458" name="Object 7"/>
          <p:cNvGraphicFramePr>
            <a:graphicFrameLocks noChangeAspect="1"/>
          </p:cNvGraphicFramePr>
          <p:nvPr/>
        </p:nvGraphicFramePr>
        <p:xfrm>
          <a:off x="2781300" y="1917700"/>
          <a:ext cx="3279775" cy="37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7" name="Formula" r:id="rId4" imgW="1653840" imgH="1878480" progId="Equation.Ribbit">
                  <p:embed/>
                </p:oleObj>
              </mc:Choice>
              <mc:Fallback>
                <p:oleObj name="Formula" r:id="rId4" imgW="1653840" imgH="187848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1917700"/>
                        <a:ext cx="3279775" cy="3722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Baum-Welch</a:t>
            </a:r>
            <a:r>
              <a:rPr lang="zh-CN" altLang="en-US" smtClean="0"/>
              <a:t>公式的推导</a:t>
            </a:r>
            <a:r>
              <a:rPr lang="en-US" altLang="zh-CN" smtClean="0"/>
              <a:t>(1)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我们定义一个描述模型“趋势”的量，以衡量参数估计前后的概率分布的差异。相对熵是最好的选择</a:t>
            </a:r>
          </a:p>
          <a:p>
            <a:pPr eaLnBrk="1" hangingPunct="1"/>
            <a:endParaRPr lang="en-US" altLang="zh-CN" b="1" dirty="0" smtClean="0"/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511550" y="3810000"/>
            <a:ext cx="219075" cy="260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CN" sz="1100">
                <a:latin typeface="Times New Roman" pitchFamily="18" charset="0"/>
              </a:rPr>
              <a:t> </a:t>
            </a:r>
            <a:endParaRPr lang="en-US" altLang="zh-CN" sz="2400">
              <a:latin typeface="Times New Roman" pitchFamily="18" charset="0"/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3511550" y="3810000"/>
            <a:ext cx="219075" cy="260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CN" sz="1100">
                <a:latin typeface="Times New Roman" pitchFamily="18" charset="0"/>
              </a:rPr>
              <a:t> </a:t>
            </a:r>
            <a:endParaRPr lang="en-US" altLang="zh-CN" sz="2400">
              <a:latin typeface="Times New Roman" pitchFamily="18" charset="0"/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560388" y="4329113"/>
            <a:ext cx="539750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 sz="280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20482" name="Object 0"/>
          <p:cNvGraphicFramePr>
            <a:graphicFrameLocks noChangeAspect="1"/>
          </p:cNvGraphicFramePr>
          <p:nvPr/>
        </p:nvGraphicFramePr>
        <p:xfrm>
          <a:off x="1835150" y="4005263"/>
          <a:ext cx="50450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1" name="Formula" r:id="rId4" imgW="2545200" imgH="348120" progId="Equation.Ribbit">
                  <p:embed/>
                </p:oleObj>
              </mc:Choice>
              <mc:Fallback>
                <p:oleObj name="Formula" r:id="rId4" imgW="2545200" imgH="34812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005263"/>
                        <a:ext cx="5045075" cy="688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Baum-Welch</a:t>
            </a:r>
            <a:r>
              <a:rPr lang="zh-CN" altLang="en-US" smtClean="0"/>
              <a:t>公式的推导</a:t>
            </a:r>
            <a:r>
              <a:rPr lang="en-US" altLang="zh-CN" smtClean="0"/>
              <a:t>(2)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r>
              <a:rPr lang="zh-CN" altLang="en-US" smtClean="0"/>
              <a:t>说明只要依据</a:t>
            </a:r>
            <a:r>
              <a:rPr lang="en-US" altLang="zh-CN" smtClean="0"/>
              <a:t>Q</a:t>
            </a:r>
            <a:r>
              <a:rPr lang="zh-CN" altLang="en-US" smtClean="0"/>
              <a:t>函数增大来更新参数，就能够使得似然函数朝变大的方向改进，而且一个观测</a:t>
            </a:r>
            <a:r>
              <a:rPr lang="en-US" altLang="zh-CN" smtClean="0"/>
              <a:t>Y</a:t>
            </a:r>
            <a:r>
              <a:rPr lang="zh-CN" altLang="en-US" smtClean="0"/>
              <a:t>对应了一次改进。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mtClean="0"/>
          </a:p>
        </p:txBody>
      </p:sp>
      <p:graphicFrame>
        <p:nvGraphicFramePr>
          <p:cNvPr id="21506" name="Object 8"/>
          <p:cNvGraphicFramePr>
            <a:graphicFrameLocks noChangeAspect="1"/>
          </p:cNvGraphicFramePr>
          <p:nvPr/>
        </p:nvGraphicFramePr>
        <p:xfrm>
          <a:off x="2268538" y="1628775"/>
          <a:ext cx="4176712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5" name="Formula" r:id="rId4" imgW="2333160" imgH="1403640" progId="Equation.Ribbit">
                  <p:embed/>
                </p:oleObj>
              </mc:Choice>
              <mc:Fallback>
                <p:oleObj name="Formula" r:id="rId4" imgW="2333160" imgH="140364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628775"/>
                        <a:ext cx="4176712" cy="2511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Baum-Welch</a:t>
            </a:r>
            <a:r>
              <a:rPr lang="zh-CN" altLang="en-US" smtClean="0"/>
              <a:t>公式的推导</a:t>
            </a:r>
            <a:r>
              <a:rPr lang="en-US" altLang="zh-CN" smtClean="0"/>
              <a:t>(3)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773238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mtClean="0"/>
              <a:t>于是要想得到参数修改的递推公式</a:t>
            </a:r>
            <a:r>
              <a:rPr lang="en-US" altLang="zh-CN" smtClean="0"/>
              <a:t>, </a:t>
            </a:r>
            <a:r>
              <a:rPr lang="zh-CN" altLang="en-US" smtClean="0"/>
              <a:t>只要把模型</a:t>
            </a:r>
            <a:r>
              <a:rPr lang="zh-CN" altLang="en-US" smtClean="0">
                <a:sym typeface="Symbol" pitchFamily="18" charset="2"/>
              </a:rPr>
              <a:t></a:t>
            </a:r>
            <a:r>
              <a:rPr lang="en-US" altLang="zh-CN" baseline="-25000" smtClean="0">
                <a:latin typeface="宋体" charset="-122"/>
                <a:sym typeface="Symbol" pitchFamily="18" charset="2"/>
              </a:rPr>
              <a:t>m</a:t>
            </a:r>
            <a:r>
              <a:rPr lang="zh-CN" altLang="en-US" smtClean="0"/>
              <a:t>修改为更好的模型</a:t>
            </a:r>
            <a:r>
              <a:rPr lang="zh-CN" altLang="en-US" smtClean="0">
                <a:sym typeface="Symbol" pitchFamily="18" charset="2"/>
              </a:rPr>
              <a:t></a:t>
            </a:r>
            <a:r>
              <a:rPr lang="en-US" altLang="zh-CN" baseline="-25000" smtClean="0">
                <a:sym typeface="Symbol" pitchFamily="18" charset="2"/>
              </a:rPr>
              <a:t>m+1</a:t>
            </a:r>
            <a:r>
              <a:rPr lang="en-US" altLang="zh-CN" i="1" smtClean="0"/>
              <a:t> , </a:t>
            </a:r>
            <a:r>
              <a:rPr lang="zh-CN" altLang="en-US" smtClean="0"/>
              <a:t>即只需将它取得使下式成立，</a:t>
            </a:r>
          </a:p>
        </p:txBody>
      </p:sp>
      <p:graphicFrame>
        <p:nvGraphicFramePr>
          <p:cNvPr id="22530" name="Object 0"/>
          <p:cNvGraphicFramePr>
            <a:graphicFrameLocks noChangeAspect="1"/>
          </p:cNvGraphicFramePr>
          <p:nvPr/>
        </p:nvGraphicFramePr>
        <p:xfrm>
          <a:off x="2916238" y="4149725"/>
          <a:ext cx="31908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9" name="Formula" r:id="rId4" imgW="1609200" imgH="266760" progId="Equation.Ribbit">
                  <p:embed/>
                </p:oleObj>
              </mc:Choice>
              <mc:Fallback>
                <p:oleObj name="Formula" r:id="rId4" imgW="1609200" imgH="26676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149725"/>
                        <a:ext cx="3190875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Baum-Welch</a:t>
            </a:r>
            <a:r>
              <a:rPr lang="zh-CN" altLang="en-US" smtClean="0"/>
              <a:t>公式的推导</a:t>
            </a:r>
            <a:r>
              <a:rPr lang="en-US" altLang="zh-CN" smtClean="0"/>
              <a:t>(4)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写出</a:t>
            </a:r>
            <a:r>
              <a:rPr lang="en-US" altLang="zh-CN" smtClean="0"/>
              <a:t>Q</a:t>
            </a:r>
            <a:r>
              <a:rPr lang="zh-CN" altLang="en-US" smtClean="0"/>
              <a:t>函数的表达式，我们有</a:t>
            </a:r>
            <a:endParaRPr lang="zh-CN" altLang="en-US" sz="3600" smtClean="0"/>
          </a:p>
          <a:p>
            <a:pPr eaLnBrk="1" hangingPunct="1">
              <a:buFontTx/>
              <a:buNone/>
            </a:pPr>
            <a:endParaRPr lang="zh-CN" altLang="en-US" sz="2400" smtClean="0"/>
          </a:p>
          <a:p>
            <a:pPr eaLnBrk="1" hangingPunct="1">
              <a:buFontTx/>
              <a:buNone/>
            </a:pPr>
            <a:endParaRPr lang="zh-CN" altLang="en-US" sz="1200" smtClean="0"/>
          </a:p>
          <a:p>
            <a:pPr eaLnBrk="1" hangingPunct="1"/>
            <a:endParaRPr lang="en-US" altLang="zh-CN" sz="3600" smtClean="0"/>
          </a:p>
        </p:txBody>
      </p:sp>
      <p:graphicFrame>
        <p:nvGraphicFramePr>
          <p:cNvPr id="23554" name="Object 0"/>
          <p:cNvGraphicFramePr>
            <a:graphicFrameLocks noChangeAspect="1"/>
          </p:cNvGraphicFramePr>
          <p:nvPr/>
        </p:nvGraphicFramePr>
        <p:xfrm>
          <a:off x="1763713" y="2565400"/>
          <a:ext cx="5730875" cy="35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Formula" r:id="rId4" imgW="3896640" imgH="2433600" progId="Equation.Ribbit">
                  <p:embed/>
                </p:oleObj>
              </mc:Choice>
              <mc:Fallback>
                <p:oleObj name="Formula" r:id="rId4" imgW="3896640" imgH="243360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565400"/>
                        <a:ext cx="5730875" cy="357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Baum-Welch</a:t>
            </a:r>
            <a:r>
              <a:rPr lang="zh-CN" altLang="en-US" smtClean="0"/>
              <a:t>公式的推导</a:t>
            </a:r>
            <a:r>
              <a:rPr lang="en-US" altLang="zh-CN" smtClean="0"/>
              <a:t>(5)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对每个变量可以分别取最大值。</a:t>
            </a:r>
          </a:p>
        </p:txBody>
      </p:sp>
      <p:graphicFrame>
        <p:nvGraphicFramePr>
          <p:cNvPr id="24578" name="Object 8"/>
          <p:cNvGraphicFramePr>
            <a:graphicFrameLocks noChangeAspect="1"/>
          </p:cNvGraphicFramePr>
          <p:nvPr/>
        </p:nvGraphicFramePr>
        <p:xfrm>
          <a:off x="1692275" y="1916113"/>
          <a:ext cx="5472113" cy="240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7" name="Formula" r:id="rId4" imgW="3206880" imgH="1411200" progId="Equation.Ribbit">
                  <p:embed/>
                </p:oleObj>
              </mc:Choice>
              <mc:Fallback>
                <p:oleObj name="Formula" r:id="rId4" imgW="3206880" imgH="141120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916113"/>
                        <a:ext cx="5472113" cy="2408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214313"/>
            <a:ext cx="7793037" cy="1462087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不动点问题</a:t>
            </a:r>
            <a:r>
              <a:rPr lang="en-US" altLang="zh-CN" dirty="0" smtClean="0"/>
              <a:t>(III)</a:t>
            </a:r>
          </a:p>
        </p:txBody>
      </p:sp>
      <p:graphicFrame>
        <p:nvGraphicFramePr>
          <p:cNvPr id="24945" name="Group 369"/>
          <p:cNvGraphicFramePr>
            <a:graphicFrameLocks noGrp="1"/>
          </p:cNvGraphicFramePr>
          <p:nvPr/>
        </p:nvGraphicFramePr>
        <p:xfrm>
          <a:off x="1331913" y="1557338"/>
          <a:ext cx="7200900" cy="4480560"/>
        </p:xfrm>
        <a:graphic>
          <a:graphicData uri="http://schemas.openxmlformats.org/drawingml/2006/table">
            <a:tbl>
              <a:tblPr/>
              <a:tblGrid>
                <a:gridCol w="503237"/>
                <a:gridCol w="1008063"/>
                <a:gridCol w="1081087"/>
                <a:gridCol w="1008063"/>
                <a:gridCol w="503237"/>
                <a:gridCol w="1081088"/>
                <a:gridCol w="1008062"/>
                <a:gridCol w="1008063"/>
              </a:tblGrid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  <a:r>
                        <a:rPr kumimoji="0" lang="en-US" altLang="zh-CN" sz="28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  <a:endParaRPr kumimoji="0" lang="en-US" altLang="zh-CN" sz="2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  <a:r>
                        <a:rPr kumimoji="0" lang="en-US" altLang="zh-CN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  <a:endParaRPr kumimoji="0" lang="en-US" altLang="zh-CN" sz="2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  <a:r>
                        <a:rPr kumimoji="0" lang="en-US" altLang="zh-CN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  <a:r>
                        <a:rPr kumimoji="0" lang="en-US" altLang="zh-CN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0.4500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0.2833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0.2667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0.2458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0.5261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0.2232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13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0.5395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0.2104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14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0.5468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0.2032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17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18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19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0.5555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0.1945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0.2500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初概率的重估计</a:t>
            </a:r>
          </a:p>
        </p:txBody>
      </p:sp>
      <p:graphicFrame>
        <p:nvGraphicFramePr>
          <p:cNvPr id="25602" name="Object 18"/>
          <p:cNvGraphicFramePr>
            <a:graphicFrameLocks noChangeAspect="1"/>
          </p:cNvGraphicFramePr>
          <p:nvPr/>
        </p:nvGraphicFramePr>
        <p:xfrm>
          <a:off x="1835150" y="2420938"/>
          <a:ext cx="526732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name="Formula" r:id="rId4" imgW="2658240" imgH="741960" progId="Equation.Ribbit">
                  <p:embed/>
                </p:oleObj>
              </mc:Choice>
              <mc:Fallback>
                <p:oleObj name="Formula" r:id="rId4" imgW="2658240" imgH="741960" progId="Equation.Ribbit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420938"/>
                        <a:ext cx="5267325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19"/>
          <p:cNvGraphicFramePr>
            <a:graphicFrameLocks noChangeAspect="1"/>
          </p:cNvGraphicFramePr>
          <p:nvPr/>
        </p:nvGraphicFramePr>
        <p:xfrm>
          <a:off x="2268538" y="4437063"/>
          <a:ext cx="4491037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1" name="Formula" r:id="rId6" imgW="2265840" imgH="400320" progId="Equation.Ribbit">
                  <p:embed/>
                </p:oleObj>
              </mc:Choice>
              <mc:Fallback>
                <p:oleObj name="Formula" r:id="rId6" imgW="2265840" imgH="400320" progId="Equation.Ribbit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437063"/>
                        <a:ext cx="4491037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转移概率重估计</a:t>
            </a:r>
          </a:p>
        </p:txBody>
      </p:sp>
      <p:graphicFrame>
        <p:nvGraphicFramePr>
          <p:cNvPr id="26626" name="Object 18"/>
          <p:cNvGraphicFramePr>
            <a:graphicFrameLocks noChangeAspect="1"/>
          </p:cNvGraphicFramePr>
          <p:nvPr/>
        </p:nvGraphicFramePr>
        <p:xfrm>
          <a:off x="755650" y="1557338"/>
          <a:ext cx="7445375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4" name="Formula" r:id="rId4" imgW="3755520" imgH="891720" progId="Equation.Ribbit">
                  <p:embed/>
                </p:oleObj>
              </mc:Choice>
              <mc:Fallback>
                <p:oleObj name="Formula" r:id="rId4" imgW="3755520" imgH="891720" progId="Equation.Ribbit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557338"/>
                        <a:ext cx="7445375" cy="176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19"/>
          <p:cNvGraphicFramePr>
            <a:graphicFrameLocks noChangeAspect="1"/>
          </p:cNvGraphicFramePr>
          <p:nvPr/>
        </p:nvGraphicFramePr>
        <p:xfrm>
          <a:off x="2555875" y="3429000"/>
          <a:ext cx="4032250" cy="254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5" name="Formula" r:id="rId6" imgW="2571840" imgH="1621800" progId="Equation.Ribbit">
                  <p:embed/>
                </p:oleObj>
              </mc:Choice>
              <mc:Fallback>
                <p:oleObj name="Formula" r:id="rId6" imgW="2571840" imgH="1621800" progId="Equation.Ribbit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429000"/>
                        <a:ext cx="4032250" cy="2544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观测概率重估计</a:t>
            </a:r>
          </a:p>
        </p:txBody>
      </p:sp>
      <p:graphicFrame>
        <p:nvGraphicFramePr>
          <p:cNvPr id="27650" name="Object 0"/>
          <p:cNvGraphicFramePr>
            <a:graphicFrameLocks noChangeAspect="1"/>
          </p:cNvGraphicFramePr>
          <p:nvPr/>
        </p:nvGraphicFramePr>
        <p:xfrm>
          <a:off x="1258888" y="1628775"/>
          <a:ext cx="6046787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8" name="Formula" r:id="rId4" imgW="3500280" imgH="863640" progId="Equation.Ribbit">
                  <p:embed/>
                </p:oleObj>
              </mc:Choice>
              <mc:Fallback>
                <p:oleObj name="Formula" r:id="rId4" imgW="3500280" imgH="86364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628775"/>
                        <a:ext cx="6046787" cy="1493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1"/>
          <p:cNvGraphicFramePr>
            <a:graphicFrameLocks noChangeAspect="1"/>
          </p:cNvGraphicFramePr>
          <p:nvPr/>
        </p:nvGraphicFramePr>
        <p:xfrm>
          <a:off x="2268538" y="3357563"/>
          <a:ext cx="4481512" cy="289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9" name="Formula" r:id="rId6" imgW="2514600" imgH="1621800" progId="Equation.Ribbit">
                  <p:embed/>
                </p:oleObj>
              </mc:Choice>
              <mc:Fallback>
                <p:oleObj name="Formula" r:id="rId6" imgW="2514600" imgH="1621800" progId="Equation.Ribbi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357563"/>
                        <a:ext cx="4481512" cy="289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49275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chemeClr val="tx1"/>
                </a:solidFill>
              </a:rPr>
              <a:t>几点说明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700213"/>
            <a:ext cx="8134350" cy="4619625"/>
          </a:xfrm>
        </p:spPr>
        <p:txBody>
          <a:bodyPr/>
          <a:lstStyle/>
          <a:p>
            <a:pPr eaLnBrk="1" hangingPunct="1"/>
            <a:r>
              <a:rPr lang="zh-CN" altLang="en-US" smtClean="0"/>
              <a:t>更详细的内容可参见</a:t>
            </a:r>
            <a:r>
              <a:rPr lang="en-US" altLang="zh-CN" smtClean="0"/>
              <a:t>《</a:t>
            </a:r>
            <a:r>
              <a:rPr lang="zh-CN" altLang="en-US" smtClean="0"/>
              <a:t>应用随机过程</a:t>
            </a:r>
            <a:r>
              <a:rPr lang="en-US" altLang="zh-CN" smtClean="0"/>
              <a:t>》 </a:t>
            </a:r>
            <a:r>
              <a:rPr lang="zh-CN" altLang="en-US" smtClean="0"/>
              <a:t>第十章 </a:t>
            </a:r>
            <a:r>
              <a:rPr lang="en-US" altLang="zh-CN" smtClean="0"/>
              <a:t>HMM.</a:t>
            </a:r>
          </a:p>
          <a:p>
            <a:pPr eaLnBrk="1" hangingPunct="1"/>
            <a:r>
              <a:rPr lang="zh-CN" altLang="en-US" smtClean="0"/>
              <a:t>在上面所述的算法中，初始值 </a:t>
            </a:r>
            <a:r>
              <a:rPr lang="en-US" altLang="zh-CN" i="1" smtClean="0">
                <a:latin typeface="Symbol" pitchFamily="18" charset="2"/>
              </a:rPr>
              <a:t>l</a:t>
            </a:r>
            <a:r>
              <a:rPr lang="en-US" altLang="zh-CN" i="1" baseline="-20000" smtClean="0">
                <a:latin typeface="Symbol" pitchFamily="18" charset="2"/>
              </a:rPr>
              <a:t>0  </a:t>
            </a:r>
            <a:r>
              <a:rPr lang="zh-CN" altLang="en-US" smtClean="0"/>
              <a:t>的设置会直接影响到估计的好坏．为此，常用的一种方法是</a:t>
            </a:r>
            <a:r>
              <a:rPr lang="en-US" altLang="zh-CN" smtClean="0"/>
              <a:t>, </a:t>
            </a:r>
            <a:r>
              <a:rPr lang="zh-CN" altLang="en-US" smtClean="0"/>
              <a:t>根据先验知识设置一条较长的 “标准虚拟” 状态链</a:t>
            </a:r>
            <a:r>
              <a:rPr lang="en-US" altLang="zh-CN" smtClean="0"/>
              <a:t>, </a:t>
            </a:r>
            <a:r>
              <a:rPr lang="zh-CN" altLang="en-US" smtClean="0"/>
              <a:t>再用前面讲的已知观测链相应的状态链的情况下参数估计的方法</a:t>
            </a:r>
            <a:r>
              <a:rPr lang="en-US" altLang="zh-CN" smtClean="0"/>
              <a:t>, </a:t>
            </a:r>
            <a:r>
              <a:rPr lang="zh-CN" altLang="en-US" smtClean="0"/>
              <a:t>得到一个对参数的粗估计，并以它作为 </a:t>
            </a:r>
            <a:r>
              <a:rPr lang="en-US" altLang="zh-CN" i="1" smtClean="0">
                <a:latin typeface="Symbol" pitchFamily="18" charset="2"/>
              </a:rPr>
              <a:t>l</a:t>
            </a:r>
            <a:r>
              <a:rPr lang="en-US" altLang="zh-CN" i="1" baseline="-20000" smtClean="0">
                <a:latin typeface="Symbol" pitchFamily="18" charset="2"/>
              </a:rPr>
              <a:t>0</a:t>
            </a:r>
            <a:r>
              <a:rPr lang="en-US" altLang="zh-CN" smtClean="0"/>
              <a:t>  </a:t>
            </a:r>
            <a:r>
              <a:rPr lang="zh-CN" altLang="en-US" smtClean="0"/>
              <a:t>的取值。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Part V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隐马氏模型应用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：基因序列</a:t>
            </a:r>
            <a:r>
              <a:rPr lang="en-US" altLang="zh-CN" dirty="0" err="1" smtClean="0"/>
              <a:t>CpG</a:t>
            </a:r>
            <a:r>
              <a:rPr lang="zh-CN" altLang="en-US" dirty="0" smtClean="0"/>
              <a:t>岛识别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zh-CN" altLang="en-US" dirty="0" smtClean="0"/>
              <a:t>本部分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修改自网上资料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http//people.brandeis.edu/~</a:t>
            </a:r>
            <a:r>
              <a:rPr lang="en-US" altLang="zh-CN" dirty="0" err="1" smtClean="0"/>
              <a:t>moshep</a:t>
            </a:r>
            <a:r>
              <a:rPr lang="en-US" altLang="zh-CN" dirty="0" smtClean="0"/>
              <a:t>/Projects</a:t>
            </a:r>
          </a:p>
          <a:p>
            <a:pPr>
              <a:buNone/>
            </a:pPr>
            <a:r>
              <a:rPr lang="en-US" altLang="zh-CN" dirty="0" smtClean="0"/>
              <a:t>/ProjectPresentations2003_2/HMM/CpG_Islands_HMM_final.ppt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 l="6683" t="46300" r="42325" b="40652"/>
          <a:stretch>
            <a:fillRect/>
          </a:stretch>
        </p:blipFill>
        <p:spPr bwMode="auto">
          <a:xfrm>
            <a:off x="1790700" y="4419600"/>
            <a:ext cx="5562600" cy="10556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3318" name="AutoShape 6"/>
          <p:cNvSpPr>
            <a:spLocks/>
          </p:cNvSpPr>
          <p:nvPr/>
        </p:nvSpPr>
        <p:spPr bwMode="auto">
          <a:xfrm rot="-5400000">
            <a:off x="4533900" y="4903788"/>
            <a:ext cx="76200" cy="1371600"/>
          </a:xfrm>
          <a:prstGeom prst="leftBrace">
            <a:avLst>
              <a:gd name="adj1" fmla="val 15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3352800" y="2362200"/>
            <a:ext cx="2438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>
                <a:solidFill>
                  <a:srgbClr val="FF0000"/>
                </a:solidFill>
                <a:ea typeface="宋体" pitchFamily="2" charset="-122"/>
              </a:rPr>
              <a:t>CG-rich region: P(CG) ~ </a:t>
            </a:r>
            <a:r>
              <a:rPr lang="en-US" altLang="zh-CN" b="1" i="1" u="sng">
                <a:solidFill>
                  <a:srgbClr val="9933FF"/>
                </a:solidFill>
                <a:ea typeface="宋体" pitchFamily="2" charset="-122"/>
              </a:rPr>
              <a:t>0.25</a:t>
            </a:r>
          </a:p>
        </p:txBody>
      </p:sp>
      <p:sp>
        <p:nvSpPr>
          <p:cNvPr id="13319" name="AutoShape 7"/>
          <p:cNvSpPr>
            <a:spLocks/>
          </p:cNvSpPr>
          <p:nvPr/>
        </p:nvSpPr>
        <p:spPr bwMode="auto">
          <a:xfrm rot="5400000" flipV="1">
            <a:off x="3910807" y="4139406"/>
            <a:ext cx="163512" cy="701675"/>
          </a:xfrm>
          <a:prstGeom prst="leftBrace">
            <a:avLst>
              <a:gd name="adj1" fmla="val 3576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343400" y="4191000"/>
            <a:ext cx="79375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ea typeface="宋体" pitchFamily="2" charset="-122"/>
              </a:rPr>
              <a:t>……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3657600" y="56276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Gene coding region</a:t>
            </a: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1981200" y="6019800"/>
            <a:ext cx="2438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itchFamily="2" charset="-122"/>
              </a:rPr>
              <a:t>Promoter region</a:t>
            </a: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 flipV="1">
            <a:off x="3124200" y="5475288"/>
            <a:ext cx="609600" cy="620712"/>
          </a:xfrm>
          <a:prstGeom prst="line">
            <a:avLst/>
          </a:prstGeom>
          <a:noFill/>
          <a:ln w="38100">
            <a:solidFill>
              <a:srgbClr val="9933FF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838200" y="1905000"/>
            <a:ext cx="2438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>
                <a:solidFill>
                  <a:srgbClr val="FF0000"/>
                </a:solidFill>
                <a:ea typeface="宋体" pitchFamily="2" charset="-122"/>
              </a:rPr>
              <a:t>CG-poor regions: P(CG) ~ </a:t>
            </a:r>
            <a:r>
              <a:rPr lang="en-US" altLang="zh-CN" b="1" i="1" u="sng">
                <a:solidFill>
                  <a:srgbClr val="9933FF"/>
                </a:solidFill>
                <a:ea typeface="宋体" pitchFamily="2" charset="-122"/>
              </a:rPr>
              <a:t>0.07!</a:t>
            </a:r>
          </a:p>
        </p:txBody>
      </p:sp>
      <p:sp>
        <p:nvSpPr>
          <p:cNvPr id="13330" name="Line 18"/>
          <p:cNvSpPr>
            <a:spLocks noChangeShapeType="1"/>
          </p:cNvSpPr>
          <p:nvPr/>
        </p:nvSpPr>
        <p:spPr bwMode="auto">
          <a:xfrm>
            <a:off x="4003675" y="3225800"/>
            <a:ext cx="0" cy="1143000"/>
          </a:xfrm>
          <a:prstGeom prst="line">
            <a:avLst/>
          </a:prstGeom>
          <a:noFill/>
          <a:ln w="38100">
            <a:solidFill>
              <a:srgbClr val="9933FF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2057400" y="2819400"/>
            <a:ext cx="41148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1905000" y="2819400"/>
            <a:ext cx="9144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3333" name="AutoShape 21"/>
          <p:cNvSpPr>
            <a:spLocks/>
          </p:cNvSpPr>
          <p:nvPr/>
        </p:nvSpPr>
        <p:spPr bwMode="auto">
          <a:xfrm rot="5400000" flipV="1">
            <a:off x="2743200" y="3810000"/>
            <a:ext cx="152400" cy="13716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34" name="AutoShape 22"/>
          <p:cNvSpPr>
            <a:spLocks/>
          </p:cNvSpPr>
          <p:nvPr/>
        </p:nvSpPr>
        <p:spPr bwMode="auto">
          <a:xfrm rot="5400000" flipV="1">
            <a:off x="6134100" y="3619500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err="1" smtClean="0"/>
              <a:t>CpG</a:t>
            </a:r>
            <a:r>
              <a:rPr lang="zh-CN" altLang="en-US" dirty="0" smtClean="0"/>
              <a:t>岛？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CpG</a:t>
            </a:r>
            <a:r>
              <a:rPr lang="zh-CN" altLang="en-US" dirty="0" smtClean="0"/>
              <a:t>岛</a:t>
            </a:r>
            <a:endParaRPr lang="zh-CN" altLang="en-US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Away from gene regions: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The C in CG pairs is usually </a:t>
            </a:r>
            <a:r>
              <a:rPr lang="en-US" altLang="zh-CN" i="1">
                <a:ea typeface="宋体" pitchFamily="2" charset="-122"/>
              </a:rPr>
              <a:t>methylated</a:t>
            </a:r>
          </a:p>
          <a:p>
            <a:pPr lvl="1">
              <a:lnSpc>
                <a:spcPct val="90000"/>
              </a:lnSpc>
            </a:pPr>
            <a:r>
              <a:rPr lang="en-US" altLang="zh-CN" i="1">
                <a:ea typeface="宋体" pitchFamily="2" charset="-122"/>
              </a:rPr>
              <a:t>Methylation</a:t>
            </a:r>
            <a:r>
              <a:rPr lang="en-US" altLang="zh-CN">
                <a:ea typeface="宋体" pitchFamily="2" charset="-122"/>
              </a:rPr>
              <a:t> inhibits gene transcription</a:t>
            </a:r>
            <a:endParaRPr lang="en-US" altLang="zh-CN" i="1">
              <a:ea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These CGs tend to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mutate to </a:t>
            </a:r>
            <a:r>
              <a:rPr lang="en-US" altLang="zh-CN" u="sng">
                <a:solidFill>
                  <a:srgbClr val="FF0000"/>
                </a:solidFill>
                <a:ea typeface="宋体" pitchFamily="2" charset="-122"/>
              </a:rPr>
              <a:t>TG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Near promoter and coding regions: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Methylation is suppressed: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CGs </a:t>
            </a:r>
            <a:r>
              <a:rPr lang="en-US" altLang="zh-CN" i="1">
                <a:solidFill>
                  <a:srgbClr val="FF0000"/>
                </a:solidFill>
                <a:ea typeface="宋体" pitchFamily="2" charset="-122"/>
              </a:rPr>
              <a:t>remain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 CGs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Makes transcription easier!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uild="p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CpG</a:t>
            </a:r>
            <a:r>
              <a:rPr lang="zh-CN" altLang="en-US" dirty="0" smtClean="0"/>
              <a:t>岛的生物学意义</a:t>
            </a:r>
            <a:endParaRPr lang="zh-CN" altLang="en-US" b="1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CpG-rich regions are associated with genes which are </a:t>
            </a:r>
            <a:r>
              <a:rPr lang="en-US" altLang="zh-CN" i="1">
                <a:solidFill>
                  <a:srgbClr val="FF0000"/>
                </a:solidFill>
                <a:ea typeface="宋体" pitchFamily="2" charset="-122"/>
              </a:rPr>
              <a:t>frequently transcribed</a:t>
            </a:r>
            <a:r>
              <a:rPr lang="en-US" altLang="zh-CN">
                <a:ea typeface="宋体" pitchFamily="2" charset="-122"/>
              </a:rPr>
              <a:t>.</a:t>
            </a:r>
          </a:p>
          <a:p>
            <a:r>
              <a:rPr lang="en-US" altLang="zh-CN">
                <a:ea typeface="宋体" pitchFamily="2" charset="-122"/>
              </a:rPr>
              <a:t>Helps to understand gene expression related to </a:t>
            </a:r>
            <a:r>
              <a:rPr lang="en-US" altLang="zh-CN" i="1">
                <a:solidFill>
                  <a:srgbClr val="FF0000"/>
                </a:solidFill>
                <a:ea typeface="宋体" pitchFamily="2" charset="-122"/>
              </a:rPr>
              <a:t>location</a:t>
            </a:r>
            <a:r>
              <a:rPr lang="en-US" altLang="zh-CN">
                <a:ea typeface="宋体" pitchFamily="2" charset="-122"/>
              </a:rPr>
              <a:t> in genome.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对于</a:t>
            </a:r>
            <a:r>
              <a:rPr lang="en-US" altLang="zh-CN" dirty="0" err="1" smtClean="0"/>
              <a:t>CpG</a:t>
            </a:r>
            <a:r>
              <a:rPr lang="zh-CN" altLang="en-US" dirty="0" smtClean="0"/>
              <a:t>岛识别的意义</a:t>
            </a:r>
            <a:endParaRPr lang="zh-CN" altLang="en-US" dirty="0"/>
          </a:p>
        </p:txBody>
      </p:sp>
      <p:sp>
        <p:nvSpPr>
          <p:cNvPr id="26626" name="Rectangle 102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Q: Why an HMM?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It can answer the questions: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Short sequence: </a:t>
            </a:r>
            <a:r>
              <a:rPr lang="en-US" altLang="zh-CN" i="1" dirty="0">
                <a:ea typeface="宋体" pitchFamily="2" charset="-122"/>
              </a:rPr>
              <a:t>does it come from a </a:t>
            </a:r>
            <a:r>
              <a:rPr lang="en-US" altLang="zh-CN" i="1" dirty="0" err="1">
                <a:ea typeface="宋体" pitchFamily="2" charset="-122"/>
              </a:rPr>
              <a:t>CpG</a:t>
            </a:r>
            <a:r>
              <a:rPr lang="en-US" altLang="zh-CN" i="1" dirty="0">
                <a:ea typeface="宋体" pitchFamily="2" charset="-122"/>
              </a:rPr>
              <a:t> island or not?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Long sequence: </a:t>
            </a:r>
            <a:r>
              <a:rPr lang="en-US" altLang="zh-CN" i="1" dirty="0">
                <a:ea typeface="宋体" pitchFamily="2" charset="-122"/>
              </a:rPr>
              <a:t>where are the </a:t>
            </a:r>
            <a:r>
              <a:rPr lang="en-US" altLang="zh-CN" i="1" dirty="0" err="1">
                <a:ea typeface="宋体" pitchFamily="2" charset="-122"/>
              </a:rPr>
              <a:t>CpG</a:t>
            </a:r>
            <a:r>
              <a:rPr lang="en-US" altLang="zh-CN" i="1" dirty="0">
                <a:ea typeface="宋体" pitchFamily="2" charset="-122"/>
              </a:rPr>
              <a:t> islands?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So, what’s a good model?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Well, we need states for </a:t>
            </a: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ISLAND bases</a:t>
            </a:r>
            <a:r>
              <a:rPr lang="en-US" altLang="zh-CN" dirty="0">
                <a:ea typeface="宋体" pitchFamily="2" charset="-122"/>
              </a:rPr>
              <a:t> and 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NON-ISLAND bases </a:t>
            </a:r>
            <a:r>
              <a:rPr lang="en-US" altLang="zh-CN" b="1" dirty="0">
                <a:solidFill>
                  <a:srgbClr val="FF0000"/>
                </a:solidFill>
                <a:ea typeface="宋体" pitchFamily="2" charset="-12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214313"/>
            <a:ext cx="7793037" cy="1462087"/>
          </a:xfrm>
        </p:spPr>
        <p:txBody>
          <a:bodyPr/>
          <a:lstStyle/>
          <a:p>
            <a:pPr eaLnBrk="1" hangingPunct="1"/>
            <a:r>
              <a:rPr lang="zh-CN" altLang="en-US" smtClean="0"/>
              <a:t>不动点问题</a:t>
            </a:r>
            <a:r>
              <a:rPr lang="en-US" altLang="zh-CN" smtClean="0"/>
              <a:t>(IV)</a:t>
            </a:r>
          </a:p>
        </p:txBody>
      </p:sp>
      <p:pic>
        <p:nvPicPr>
          <p:cNvPr id="30723" name="Picture 4" descr="T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04813"/>
            <a:ext cx="8424862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11" name="Text Box 55"/>
          <p:cNvSpPr txBox="1">
            <a:spLocks noChangeArrowheads="1"/>
          </p:cNvSpPr>
          <p:nvPr/>
        </p:nvSpPr>
        <p:spPr bwMode="auto">
          <a:xfrm>
            <a:off x="927100" y="4662488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CpG Island (</a:t>
            </a:r>
            <a:r>
              <a:rPr lang="en-US" altLang="zh-CN" b="1">
                <a:solidFill>
                  <a:srgbClr val="FF0000"/>
                </a:solidFill>
                <a:ea typeface="宋体" pitchFamily="2" charset="-122"/>
              </a:rPr>
              <a:t>+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)</a:t>
            </a:r>
          </a:p>
        </p:txBody>
      </p:sp>
      <p:sp>
        <p:nvSpPr>
          <p:cNvPr id="70712" name="Text Box 56"/>
          <p:cNvSpPr txBox="1">
            <a:spLocks noChangeArrowheads="1"/>
          </p:cNvSpPr>
          <p:nvPr/>
        </p:nvSpPr>
        <p:spPr bwMode="auto">
          <a:xfrm>
            <a:off x="5026025" y="2317750"/>
            <a:ext cx="2590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CpG NON-Island (</a:t>
            </a:r>
            <a:r>
              <a:rPr lang="en-US" altLang="zh-CN" b="1">
                <a:solidFill>
                  <a:srgbClr val="FF0000"/>
                </a:solidFill>
                <a:ea typeface="宋体" pitchFamily="2" charset="-122"/>
              </a:rPr>
              <a:t>-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)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330200" y="1892300"/>
            <a:ext cx="3232150" cy="2497138"/>
            <a:chOff x="122" y="986"/>
            <a:chExt cx="3360" cy="2209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848" y="987"/>
              <a:ext cx="826" cy="933"/>
              <a:chOff x="384" y="1296"/>
              <a:chExt cx="288" cy="405"/>
            </a:xfrm>
          </p:grpSpPr>
          <p:sp>
            <p:nvSpPr>
              <p:cNvPr id="70660" name="Oval 4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661" name="Text Box 5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40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ea typeface="宋体" pitchFamily="2" charset="-122"/>
                  </a:rPr>
                  <a:t>A+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 baseline="-25000">
                    <a:ea typeface="宋体" pitchFamily="2" charset="-122"/>
                  </a:rPr>
                  <a:t>P(A) = 1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endParaRPr lang="en-US" altLang="zh-CN" sz="1800" b="1">
                  <a:ea typeface="宋体" pitchFamily="2" charset="-122"/>
                </a:endParaRP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1926" y="986"/>
              <a:ext cx="826" cy="663"/>
              <a:chOff x="384" y="1296"/>
              <a:chExt cx="288" cy="288"/>
            </a:xfrm>
          </p:grpSpPr>
          <p:sp>
            <p:nvSpPr>
              <p:cNvPr id="70663" name="Oval 7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664" name="Text Box 8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24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ea typeface="宋体" pitchFamily="2" charset="-122"/>
                  </a:rPr>
                  <a:t>C+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 baseline="-25000">
                    <a:ea typeface="宋体" pitchFamily="2" charset="-122"/>
                  </a:rPr>
                  <a:t>P(C) = 1</a:t>
                </a:r>
              </a:p>
            </p:txBody>
          </p:sp>
        </p:grpSp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848" y="2532"/>
              <a:ext cx="826" cy="663"/>
              <a:chOff x="384" y="1296"/>
              <a:chExt cx="288" cy="288"/>
            </a:xfrm>
          </p:grpSpPr>
          <p:sp>
            <p:nvSpPr>
              <p:cNvPr id="70672" name="Oval 16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673" name="Text Box 17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24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ea typeface="宋体" pitchFamily="2" charset="-122"/>
                  </a:rPr>
                  <a:t>G+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 baseline="-25000">
                    <a:ea typeface="宋体" pitchFamily="2" charset="-122"/>
                  </a:rPr>
                  <a:t>P(G) = 1</a:t>
                </a:r>
              </a:p>
            </p:txBody>
          </p:sp>
        </p:grpSp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1926" y="2531"/>
              <a:ext cx="826" cy="663"/>
              <a:chOff x="384" y="1296"/>
              <a:chExt cx="288" cy="288"/>
            </a:xfrm>
          </p:grpSpPr>
          <p:sp>
            <p:nvSpPr>
              <p:cNvPr id="70675" name="Oval 19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676" name="Text Box 20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24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ea typeface="宋体" pitchFamily="2" charset="-122"/>
                  </a:rPr>
                  <a:t>T+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 baseline="-25000">
                    <a:ea typeface="宋体" pitchFamily="2" charset="-122"/>
                  </a:rPr>
                  <a:t>P(T) = 1</a:t>
                </a:r>
              </a:p>
            </p:txBody>
          </p:sp>
        </p:grpSp>
        <p:grpSp>
          <p:nvGrpSpPr>
            <p:cNvPr id="7" name="Group 43"/>
            <p:cNvGrpSpPr>
              <a:grpSpLocks/>
            </p:cNvGrpSpPr>
            <p:nvPr/>
          </p:nvGrpSpPr>
          <p:grpSpPr bwMode="auto">
            <a:xfrm>
              <a:off x="2656" y="1754"/>
              <a:ext cx="826" cy="810"/>
              <a:chOff x="384" y="1296"/>
              <a:chExt cx="288" cy="352"/>
            </a:xfrm>
          </p:grpSpPr>
          <p:sp>
            <p:nvSpPr>
              <p:cNvPr id="70700" name="Oval 44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01" name="Text Box 45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35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altLang="zh-CN" sz="1800" b="1" baseline="-25000">
                  <a:ea typeface="宋体" pitchFamily="2" charset="-122"/>
                </a:endParaRP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b="1" baseline="-25000">
                    <a:ea typeface="宋体" pitchFamily="2" charset="-122"/>
                  </a:rPr>
                  <a:t>END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endParaRPr lang="en-US" altLang="zh-CN" sz="1800" b="1" baseline="-25000">
                  <a:ea typeface="宋体" pitchFamily="2" charset="-122"/>
                </a:endParaRPr>
              </a:p>
            </p:txBody>
          </p:sp>
        </p:grpSp>
        <p:grpSp>
          <p:nvGrpSpPr>
            <p:cNvPr id="8" name="Group 46"/>
            <p:cNvGrpSpPr>
              <a:grpSpLocks/>
            </p:cNvGrpSpPr>
            <p:nvPr/>
          </p:nvGrpSpPr>
          <p:grpSpPr bwMode="auto">
            <a:xfrm>
              <a:off x="122" y="1659"/>
              <a:ext cx="826" cy="794"/>
              <a:chOff x="384" y="1296"/>
              <a:chExt cx="288" cy="345"/>
            </a:xfrm>
          </p:grpSpPr>
          <p:sp>
            <p:nvSpPr>
              <p:cNvPr id="70703" name="Oval 47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04" name="Text Box 48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34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altLang="zh-CN" sz="1400" b="1">
                  <a:ea typeface="宋体" pitchFamily="2" charset="-122"/>
                </a:endParaRP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400" b="1">
                    <a:ea typeface="宋体" pitchFamily="2" charset="-122"/>
                  </a:rPr>
                  <a:t>START</a:t>
                </a:r>
                <a:endParaRPr lang="en-US" altLang="zh-CN" sz="1400" b="1" baseline="-25000">
                  <a:ea typeface="宋体" pitchFamily="2" charset="-122"/>
                </a:endParaRPr>
              </a:p>
              <a:p>
                <a:pPr algn="ctr" eaLnBrk="0" hangingPunct="0">
                  <a:spcBef>
                    <a:spcPct val="50000"/>
                  </a:spcBef>
                </a:pPr>
                <a:endParaRPr lang="en-US" altLang="zh-CN" sz="1800" b="1" baseline="-25000">
                  <a:ea typeface="宋体" pitchFamily="2" charset="-122"/>
                </a:endParaRPr>
              </a:p>
            </p:txBody>
          </p:sp>
        </p:grpSp>
        <p:sp>
          <p:nvSpPr>
            <p:cNvPr id="70705" name="Line 49"/>
            <p:cNvSpPr>
              <a:spLocks noChangeShapeType="1"/>
            </p:cNvSpPr>
            <p:nvPr/>
          </p:nvSpPr>
          <p:spPr bwMode="auto">
            <a:xfrm flipH="1">
              <a:off x="602" y="1467"/>
              <a:ext cx="294" cy="24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707" name="Line 51"/>
            <p:cNvSpPr>
              <a:spLocks noChangeShapeType="1"/>
            </p:cNvSpPr>
            <p:nvPr/>
          </p:nvSpPr>
          <p:spPr bwMode="auto">
            <a:xfrm flipH="1" flipV="1">
              <a:off x="2656" y="1547"/>
              <a:ext cx="288" cy="20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708" name="Line 52"/>
            <p:cNvSpPr>
              <a:spLocks noChangeShapeType="1"/>
            </p:cNvSpPr>
            <p:nvPr/>
          </p:nvSpPr>
          <p:spPr bwMode="auto">
            <a:xfrm flipH="1">
              <a:off x="2608" y="2378"/>
              <a:ext cx="288" cy="24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724" name="Line 68"/>
            <p:cNvSpPr>
              <a:spLocks noChangeShapeType="1"/>
            </p:cNvSpPr>
            <p:nvPr/>
          </p:nvSpPr>
          <p:spPr bwMode="auto">
            <a:xfrm flipH="1" flipV="1">
              <a:off x="765" y="2279"/>
              <a:ext cx="281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70728" name="Arc 72"/>
          <p:cNvSpPr>
            <a:spLocks/>
          </p:cNvSpPr>
          <p:nvPr/>
        </p:nvSpPr>
        <p:spPr bwMode="auto">
          <a:xfrm rot="-2938891">
            <a:off x="1785938" y="1851025"/>
            <a:ext cx="304800" cy="3460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29" name="Arc 73"/>
          <p:cNvSpPr>
            <a:spLocks/>
          </p:cNvSpPr>
          <p:nvPr/>
        </p:nvSpPr>
        <p:spPr bwMode="auto">
          <a:xfrm rot="2938891" flipV="1">
            <a:off x="1822451" y="2298700"/>
            <a:ext cx="304800" cy="3460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33" name="Arc 77"/>
          <p:cNvSpPr>
            <a:spLocks/>
          </p:cNvSpPr>
          <p:nvPr/>
        </p:nvSpPr>
        <p:spPr bwMode="auto">
          <a:xfrm rot="2938891" flipV="1">
            <a:off x="1801813" y="4159250"/>
            <a:ext cx="304800" cy="3460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34" name="Arc 78"/>
          <p:cNvSpPr>
            <a:spLocks/>
          </p:cNvSpPr>
          <p:nvPr/>
        </p:nvSpPr>
        <p:spPr bwMode="auto">
          <a:xfrm rot="-2938891">
            <a:off x="1816101" y="3582987"/>
            <a:ext cx="304800" cy="3460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36" name="Arc 80"/>
          <p:cNvSpPr>
            <a:spLocks/>
          </p:cNvSpPr>
          <p:nvPr/>
        </p:nvSpPr>
        <p:spPr bwMode="auto">
          <a:xfrm rot="1514318">
            <a:off x="2278063" y="2689225"/>
            <a:ext cx="427037" cy="14636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884"/>
              <a:gd name="T1" fmla="*/ 0 h 21600"/>
              <a:gd name="T2" fmla="*/ 19884 w 19884"/>
              <a:gd name="T3" fmla="*/ 13163 h 21600"/>
              <a:gd name="T4" fmla="*/ 0 w 1988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84" h="21600" fill="none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</a:path>
              <a:path w="19884" h="21600" stroke="0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37" name="Arc 81"/>
          <p:cNvSpPr>
            <a:spLocks/>
          </p:cNvSpPr>
          <p:nvPr/>
        </p:nvSpPr>
        <p:spPr bwMode="auto">
          <a:xfrm rot="1514318">
            <a:off x="1190625" y="2693988"/>
            <a:ext cx="427038" cy="14636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884"/>
              <a:gd name="T1" fmla="*/ 0 h 21600"/>
              <a:gd name="T2" fmla="*/ 19884 w 19884"/>
              <a:gd name="T3" fmla="*/ 13163 h 21600"/>
              <a:gd name="T4" fmla="*/ 0 w 1988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84" h="21600" fill="none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</a:path>
              <a:path w="19884" h="21600" stroke="0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38" name="Arc 82"/>
          <p:cNvSpPr>
            <a:spLocks/>
          </p:cNvSpPr>
          <p:nvPr/>
        </p:nvSpPr>
        <p:spPr bwMode="auto">
          <a:xfrm rot="1514318" flipH="1" flipV="1">
            <a:off x="2273300" y="2116138"/>
            <a:ext cx="427038" cy="14636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884"/>
              <a:gd name="T1" fmla="*/ 0 h 21600"/>
              <a:gd name="T2" fmla="*/ 19884 w 19884"/>
              <a:gd name="T3" fmla="*/ 13163 h 21600"/>
              <a:gd name="T4" fmla="*/ 0 w 1988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84" h="21600" fill="none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</a:path>
              <a:path w="19884" h="21600" stroke="0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39" name="Arc 83"/>
          <p:cNvSpPr>
            <a:spLocks/>
          </p:cNvSpPr>
          <p:nvPr/>
        </p:nvSpPr>
        <p:spPr bwMode="auto">
          <a:xfrm rot="1514318" flipH="1" flipV="1">
            <a:off x="1185863" y="2120900"/>
            <a:ext cx="427037" cy="14636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884"/>
              <a:gd name="T1" fmla="*/ 0 h 21600"/>
              <a:gd name="T2" fmla="*/ 19884 w 19884"/>
              <a:gd name="T3" fmla="*/ 13163 h 21600"/>
              <a:gd name="T4" fmla="*/ 0 w 1988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84" h="21600" fill="none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</a:path>
              <a:path w="19884" h="21600" stroke="0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40" name="Line 84"/>
          <p:cNvSpPr>
            <a:spLocks noChangeShapeType="1"/>
          </p:cNvSpPr>
          <p:nvPr/>
        </p:nvSpPr>
        <p:spPr bwMode="auto">
          <a:xfrm>
            <a:off x="1660525" y="2576513"/>
            <a:ext cx="609600" cy="1103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0741" name="Line 85"/>
          <p:cNvSpPr>
            <a:spLocks noChangeShapeType="1"/>
          </p:cNvSpPr>
          <p:nvPr/>
        </p:nvSpPr>
        <p:spPr bwMode="auto">
          <a:xfrm flipV="1">
            <a:off x="1619250" y="2608263"/>
            <a:ext cx="619125" cy="1147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9" name="Group 86"/>
          <p:cNvGrpSpPr>
            <a:grpSpLocks/>
          </p:cNvGrpSpPr>
          <p:nvPr/>
        </p:nvGrpSpPr>
        <p:grpSpPr bwMode="auto">
          <a:xfrm>
            <a:off x="4572000" y="3273425"/>
            <a:ext cx="3232150" cy="2497138"/>
            <a:chOff x="122" y="986"/>
            <a:chExt cx="3360" cy="2209"/>
          </a:xfrm>
        </p:grpSpPr>
        <p:grpSp>
          <p:nvGrpSpPr>
            <p:cNvPr id="10" name="Group 87"/>
            <p:cNvGrpSpPr>
              <a:grpSpLocks/>
            </p:cNvGrpSpPr>
            <p:nvPr/>
          </p:nvGrpSpPr>
          <p:grpSpPr bwMode="auto">
            <a:xfrm>
              <a:off x="848" y="987"/>
              <a:ext cx="826" cy="933"/>
              <a:chOff x="384" y="1296"/>
              <a:chExt cx="288" cy="405"/>
            </a:xfrm>
          </p:grpSpPr>
          <p:sp>
            <p:nvSpPr>
              <p:cNvPr id="70744" name="Oval 88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45" name="Text Box 89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40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ea typeface="宋体" pitchFamily="2" charset="-122"/>
                  </a:rPr>
                  <a:t>A-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 baseline="-25000">
                    <a:ea typeface="宋体" pitchFamily="2" charset="-122"/>
                  </a:rPr>
                  <a:t>P(A) = 1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endParaRPr lang="en-US" altLang="zh-CN" sz="1800" b="1">
                  <a:ea typeface="宋体" pitchFamily="2" charset="-122"/>
                </a:endParaRPr>
              </a:p>
            </p:txBody>
          </p:sp>
        </p:grpSp>
        <p:grpSp>
          <p:nvGrpSpPr>
            <p:cNvPr id="11" name="Group 90"/>
            <p:cNvGrpSpPr>
              <a:grpSpLocks/>
            </p:cNvGrpSpPr>
            <p:nvPr/>
          </p:nvGrpSpPr>
          <p:grpSpPr bwMode="auto">
            <a:xfrm>
              <a:off x="1926" y="986"/>
              <a:ext cx="826" cy="663"/>
              <a:chOff x="384" y="1296"/>
              <a:chExt cx="288" cy="288"/>
            </a:xfrm>
          </p:grpSpPr>
          <p:sp>
            <p:nvSpPr>
              <p:cNvPr id="70747" name="Oval 91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48" name="Text Box 92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24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ea typeface="宋体" pitchFamily="2" charset="-122"/>
                  </a:rPr>
                  <a:t>C-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 baseline="-25000">
                    <a:ea typeface="宋体" pitchFamily="2" charset="-122"/>
                  </a:rPr>
                  <a:t>P(C) = 1</a:t>
                </a:r>
              </a:p>
            </p:txBody>
          </p:sp>
        </p:grpSp>
        <p:grpSp>
          <p:nvGrpSpPr>
            <p:cNvPr id="12" name="Group 93"/>
            <p:cNvGrpSpPr>
              <a:grpSpLocks/>
            </p:cNvGrpSpPr>
            <p:nvPr/>
          </p:nvGrpSpPr>
          <p:grpSpPr bwMode="auto">
            <a:xfrm>
              <a:off x="848" y="2532"/>
              <a:ext cx="826" cy="663"/>
              <a:chOff x="384" y="1296"/>
              <a:chExt cx="288" cy="288"/>
            </a:xfrm>
          </p:grpSpPr>
          <p:sp>
            <p:nvSpPr>
              <p:cNvPr id="70750" name="Oval 94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51" name="Text Box 95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24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ea typeface="宋体" pitchFamily="2" charset="-122"/>
                  </a:rPr>
                  <a:t>G-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 baseline="-25000">
                    <a:ea typeface="宋体" pitchFamily="2" charset="-122"/>
                  </a:rPr>
                  <a:t>P(G) = 1</a:t>
                </a:r>
              </a:p>
            </p:txBody>
          </p:sp>
        </p:grpSp>
        <p:grpSp>
          <p:nvGrpSpPr>
            <p:cNvPr id="13" name="Group 96"/>
            <p:cNvGrpSpPr>
              <a:grpSpLocks/>
            </p:cNvGrpSpPr>
            <p:nvPr/>
          </p:nvGrpSpPr>
          <p:grpSpPr bwMode="auto">
            <a:xfrm>
              <a:off x="1926" y="2531"/>
              <a:ext cx="826" cy="663"/>
              <a:chOff x="384" y="1296"/>
              <a:chExt cx="288" cy="288"/>
            </a:xfrm>
          </p:grpSpPr>
          <p:sp>
            <p:nvSpPr>
              <p:cNvPr id="70753" name="Oval 97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54" name="Text Box 98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24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>
                    <a:ea typeface="宋体" pitchFamily="2" charset="-122"/>
                  </a:rPr>
                  <a:t>T-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800" b="1" baseline="-25000">
                    <a:ea typeface="宋体" pitchFamily="2" charset="-122"/>
                  </a:rPr>
                  <a:t>P(T) = 1</a:t>
                </a:r>
              </a:p>
            </p:txBody>
          </p:sp>
        </p:grpSp>
        <p:grpSp>
          <p:nvGrpSpPr>
            <p:cNvPr id="14" name="Group 99"/>
            <p:cNvGrpSpPr>
              <a:grpSpLocks/>
            </p:cNvGrpSpPr>
            <p:nvPr/>
          </p:nvGrpSpPr>
          <p:grpSpPr bwMode="auto">
            <a:xfrm>
              <a:off x="2656" y="1754"/>
              <a:ext cx="826" cy="810"/>
              <a:chOff x="384" y="1296"/>
              <a:chExt cx="288" cy="352"/>
            </a:xfrm>
          </p:grpSpPr>
          <p:sp>
            <p:nvSpPr>
              <p:cNvPr id="70756" name="Oval 100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57" name="Text Box 101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35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altLang="zh-CN" sz="1800" b="1" baseline="-25000">
                  <a:ea typeface="宋体" pitchFamily="2" charset="-122"/>
                </a:endParaRP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b="1" baseline="-25000">
                    <a:ea typeface="宋体" pitchFamily="2" charset="-122"/>
                  </a:rPr>
                  <a:t>END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endParaRPr lang="en-US" altLang="zh-CN" sz="1800" b="1" baseline="-25000">
                  <a:ea typeface="宋体" pitchFamily="2" charset="-122"/>
                </a:endParaRPr>
              </a:p>
            </p:txBody>
          </p:sp>
        </p:grpSp>
        <p:grpSp>
          <p:nvGrpSpPr>
            <p:cNvPr id="15" name="Group 102"/>
            <p:cNvGrpSpPr>
              <a:grpSpLocks/>
            </p:cNvGrpSpPr>
            <p:nvPr/>
          </p:nvGrpSpPr>
          <p:grpSpPr bwMode="auto">
            <a:xfrm>
              <a:off x="122" y="1659"/>
              <a:ext cx="826" cy="794"/>
              <a:chOff x="384" y="1296"/>
              <a:chExt cx="288" cy="345"/>
            </a:xfrm>
          </p:grpSpPr>
          <p:sp>
            <p:nvSpPr>
              <p:cNvPr id="70759" name="Oval 103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760" name="Text Box 104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34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altLang="zh-CN" sz="1400" b="1">
                  <a:ea typeface="宋体" pitchFamily="2" charset="-122"/>
                </a:endParaRP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400" b="1">
                    <a:ea typeface="宋体" pitchFamily="2" charset="-122"/>
                  </a:rPr>
                  <a:t>START</a:t>
                </a:r>
                <a:endParaRPr lang="en-US" altLang="zh-CN" sz="1400" b="1" baseline="-25000">
                  <a:ea typeface="宋体" pitchFamily="2" charset="-122"/>
                </a:endParaRPr>
              </a:p>
              <a:p>
                <a:pPr algn="ctr" eaLnBrk="0" hangingPunct="0">
                  <a:spcBef>
                    <a:spcPct val="50000"/>
                  </a:spcBef>
                </a:pPr>
                <a:endParaRPr lang="en-US" altLang="zh-CN" sz="1800" b="1" baseline="-25000">
                  <a:ea typeface="宋体" pitchFamily="2" charset="-122"/>
                </a:endParaRPr>
              </a:p>
            </p:txBody>
          </p:sp>
        </p:grpSp>
        <p:sp>
          <p:nvSpPr>
            <p:cNvPr id="70761" name="Line 105"/>
            <p:cNvSpPr>
              <a:spLocks noChangeShapeType="1"/>
            </p:cNvSpPr>
            <p:nvPr/>
          </p:nvSpPr>
          <p:spPr bwMode="auto">
            <a:xfrm flipH="1">
              <a:off x="602" y="1467"/>
              <a:ext cx="294" cy="24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762" name="Line 106"/>
            <p:cNvSpPr>
              <a:spLocks noChangeShapeType="1"/>
            </p:cNvSpPr>
            <p:nvPr/>
          </p:nvSpPr>
          <p:spPr bwMode="auto">
            <a:xfrm flipH="1" flipV="1">
              <a:off x="2656" y="1547"/>
              <a:ext cx="288" cy="20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763" name="Line 107"/>
            <p:cNvSpPr>
              <a:spLocks noChangeShapeType="1"/>
            </p:cNvSpPr>
            <p:nvPr/>
          </p:nvSpPr>
          <p:spPr bwMode="auto">
            <a:xfrm flipH="1">
              <a:off x="2608" y="2378"/>
              <a:ext cx="288" cy="24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764" name="Line 108"/>
            <p:cNvSpPr>
              <a:spLocks noChangeShapeType="1"/>
            </p:cNvSpPr>
            <p:nvPr/>
          </p:nvSpPr>
          <p:spPr bwMode="auto">
            <a:xfrm flipH="1" flipV="1">
              <a:off x="765" y="2279"/>
              <a:ext cx="281" cy="27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70765" name="Arc 109"/>
          <p:cNvSpPr>
            <a:spLocks/>
          </p:cNvSpPr>
          <p:nvPr/>
        </p:nvSpPr>
        <p:spPr bwMode="auto">
          <a:xfrm rot="-2938891">
            <a:off x="6027738" y="3232150"/>
            <a:ext cx="304800" cy="3460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66" name="Arc 110"/>
          <p:cNvSpPr>
            <a:spLocks/>
          </p:cNvSpPr>
          <p:nvPr/>
        </p:nvSpPr>
        <p:spPr bwMode="auto">
          <a:xfrm rot="2938891" flipV="1">
            <a:off x="6064251" y="3679825"/>
            <a:ext cx="304800" cy="3460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67" name="Arc 111"/>
          <p:cNvSpPr>
            <a:spLocks/>
          </p:cNvSpPr>
          <p:nvPr/>
        </p:nvSpPr>
        <p:spPr bwMode="auto">
          <a:xfrm rot="2938891" flipV="1">
            <a:off x="6043613" y="5540375"/>
            <a:ext cx="304800" cy="3460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68" name="Arc 112"/>
          <p:cNvSpPr>
            <a:spLocks/>
          </p:cNvSpPr>
          <p:nvPr/>
        </p:nvSpPr>
        <p:spPr bwMode="auto">
          <a:xfrm rot="-2938891">
            <a:off x="6057901" y="4964112"/>
            <a:ext cx="304800" cy="3460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69" name="Arc 113"/>
          <p:cNvSpPr>
            <a:spLocks/>
          </p:cNvSpPr>
          <p:nvPr/>
        </p:nvSpPr>
        <p:spPr bwMode="auto">
          <a:xfrm rot="1514318">
            <a:off x="6519863" y="4070350"/>
            <a:ext cx="427037" cy="14636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884"/>
              <a:gd name="T1" fmla="*/ 0 h 21600"/>
              <a:gd name="T2" fmla="*/ 19884 w 19884"/>
              <a:gd name="T3" fmla="*/ 13163 h 21600"/>
              <a:gd name="T4" fmla="*/ 0 w 1988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84" h="21600" fill="none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</a:path>
              <a:path w="19884" h="21600" stroke="0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70" name="Arc 114"/>
          <p:cNvSpPr>
            <a:spLocks/>
          </p:cNvSpPr>
          <p:nvPr/>
        </p:nvSpPr>
        <p:spPr bwMode="auto">
          <a:xfrm rot="1514318">
            <a:off x="5432425" y="4075113"/>
            <a:ext cx="427038" cy="14636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884"/>
              <a:gd name="T1" fmla="*/ 0 h 21600"/>
              <a:gd name="T2" fmla="*/ 19884 w 19884"/>
              <a:gd name="T3" fmla="*/ 13163 h 21600"/>
              <a:gd name="T4" fmla="*/ 0 w 1988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84" h="21600" fill="none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</a:path>
              <a:path w="19884" h="21600" stroke="0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71" name="Arc 115"/>
          <p:cNvSpPr>
            <a:spLocks/>
          </p:cNvSpPr>
          <p:nvPr/>
        </p:nvSpPr>
        <p:spPr bwMode="auto">
          <a:xfrm rot="1514318" flipH="1" flipV="1">
            <a:off x="6515100" y="3497263"/>
            <a:ext cx="427038" cy="14636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884"/>
              <a:gd name="T1" fmla="*/ 0 h 21600"/>
              <a:gd name="T2" fmla="*/ 19884 w 19884"/>
              <a:gd name="T3" fmla="*/ 13163 h 21600"/>
              <a:gd name="T4" fmla="*/ 0 w 1988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84" h="21600" fill="none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</a:path>
              <a:path w="19884" h="21600" stroke="0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72" name="Arc 116"/>
          <p:cNvSpPr>
            <a:spLocks/>
          </p:cNvSpPr>
          <p:nvPr/>
        </p:nvSpPr>
        <p:spPr bwMode="auto">
          <a:xfrm rot="1514318" flipH="1" flipV="1">
            <a:off x="5427663" y="3502025"/>
            <a:ext cx="427037" cy="14636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884"/>
              <a:gd name="T1" fmla="*/ 0 h 21600"/>
              <a:gd name="T2" fmla="*/ 19884 w 19884"/>
              <a:gd name="T3" fmla="*/ 13163 h 21600"/>
              <a:gd name="T4" fmla="*/ 0 w 1988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84" h="21600" fill="none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</a:path>
              <a:path w="19884" h="21600" stroke="0" extrusionOk="0">
                <a:moveTo>
                  <a:pt x="-1" y="0"/>
                </a:moveTo>
                <a:cubicBezTo>
                  <a:pt x="8668" y="0"/>
                  <a:pt x="16497" y="5182"/>
                  <a:pt x="19884" y="13162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73" name="Line 117"/>
          <p:cNvSpPr>
            <a:spLocks noChangeShapeType="1"/>
          </p:cNvSpPr>
          <p:nvPr/>
        </p:nvSpPr>
        <p:spPr bwMode="auto">
          <a:xfrm>
            <a:off x="5902325" y="3957638"/>
            <a:ext cx="609600" cy="1103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0774" name="Line 118"/>
          <p:cNvSpPr>
            <a:spLocks noChangeShapeType="1"/>
          </p:cNvSpPr>
          <p:nvPr/>
        </p:nvSpPr>
        <p:spPr bwMode="auto">
          <a:xfrm flipV="1">
            <a:off x="5861050" y="3989388"/>
            <a:ext cx="619125" cy="1147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2" name="标题 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模型框架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04925" y="2133600"/>
            <a:ext cx="1311275" cy="1052513"/>
            <a:chOff x="384" y="1296"/>
            <a:chExt cx="288" cy="288"/>
          </a:xfrm>
        </p:grpSpPr>
        <p:sp>
          <p:nvSpPr>
            <p:cNvPr id="2053" name="Oval 5"/>
            <p:cNvSpPr>
              <a:spLocks noChangeArrowheads="1"/>
            </p:cNvSpPr>
            <p:nvPr/>
          </p:nvSpPr>
          <p:spPr bwMode="auto">
            <a:xfrm>
              <a:off x="384" y="1296"/>
              <a:ext cx="288" cy="28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" name="Text Box 6"/>
            <p:cNvSpPr txBox="1">
              <a:spLocks noChangeArrowheads="1"/>
            </p:cNvSpPr>
            <p:nvPr/>
          </p:nvSpPr>
          <p:spPr bwMode="auto">
            <a:xfrm>
              <a:off x="384" y="1296"/>
              <a:ext cx="288" cy="21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ea typeface="宋体" pitchFamily="2" charset="-122"/>
                </a:rPr>
                <a:t>A+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 baseline="-25000">
                  <a:ea typeface="宋体" pitchFamily="2" charset="-122"/>
                </a:rPr>
                <a:t>P(A) = 1</a:t>
              </a:r>
              <a:endParaRPr lang="en-US" altLang="zh-CN" sz="1800" b="1">
                <a:ea typeface="宋体" pitchFamily="2" charset="-122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546850" y="2133600"/>
            <a:ext cx="1311275" cy="1052513"/>
            <a:chOff x="384" y="1296"/>
            <a:chExt cx="288" cy="288"/>
          </a:xfrm>
        </p:grpSpPr>
        <p:sp>
          <p:nvSpPr>
            <p:cNvPr id="2056" name="Oval 8"/>
            <p:cNvSpPr>
              <a:spLocks noChangeArrowheads="1"/>
            </p:cNvSpPr>
            <p:nvPr/>
          </p:nvSpPr>
          <p:spPr bwMode="auto">
            <a:xfrm>
              <a:off x="384" y="1296"/>
              <a:ext cx="288" cy="28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7" name="Text Box 9"/>
            <p:cNvSpPr txBox="1">
              <a:spLocks noChangeArrowheads="1"/>
            </p:cNvSpPr>
            <p:nvPr/>
          </p:nvSpPr>
          <p:spPr bwMode="auto">
            <a:xfrm>
              <a:off x="384" y="1296"/>
              <a:ext cx="288" cy="17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ea typeface="宋体" pitchFamily="2" charset="-122"/>
                </a:rPr>
                <a:t>T+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 baseline="-25000">
                  <a:ea typeface="宋体" pitchFamily="2" charset="-122"/>
                </a:rPr>
                <a:t>P(T) = 1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4800600" y="2133600"/>
            <a:ext cx="1309688" cy="1052513"/>
            <a:chOff x="384" y="1296"/>
            <a:chExt cx="288" cy="288"/>
          </a:xfrm>
        </p:grpSpPr>
        <p:sp>
          <p:nvSpPr>
            <p:cNvPr id="2059" name="Oval 11"/>
            <p:cNvSpPr>
              <a:spLocks noChangeArrowheads="1"/>
            </p:cNvSpPr>
            <p:nvPr/>
          </p:nvSpPr>
          <p:spPr bwMode="auto">
            <a:xfrm>
              <a:off x="384" y="1296"/>
              <a:ext cx="288" cy="28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0" name="Text Box 12"/>
            <p:cNvSpPr txBox="1">
              <a:spLocks noChangeArrowheads="1"/>
            </p:cNvSpPr>
            <p:nvPr/>
          </p:nvSpPr>
          <p:spPr bwMode="auto">
            <a:xfrm>
              <a:off x="384" y="1296"/>
              <a:ext cx="288" cy="17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ea typeface="宋体" pitchFamily="2" charset="-122"/>
                </a:rPr>
                <a:t>G+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 baseline="-25000">
                  <a:ea typeface="宋体" pitchFamily="2" charset="-122"/>
                </a:rPr>
                <a:t>P(G) = 1</a:t>
              </a: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3052763" y="2133600"/>
            <a:ext cx="1309687" cy="1052513"/>
            <a:chOff x="384" y="1296"/>
            <a:chExt cx="288" cy="288"/>
          </a:xfrm>
        </p:grpSpPr>
        <p:sp>
          <p:nvSpPr>
            <p:cNvPr id="2062" name="Oval 14"/>
            <p:cNvSpPr>
              <a:spLocks noChangeArrowheads="1"/>
            </p:cNvSpPr>
            <p:nvPr/>
          </p:nvSpPr>
          <p:spPr bwMode="auto">
            <a:xfrm>
              <a:off x="384" y="1296"/>
              <a:ext cx="288" cy="28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3" name="Text Box 15"/>
            <p:cNvSpPr txBox="1">
              <a:spLocks noChangeArrowheads="1"/>
            </p:cNvSpPr>
            <p:nvPr/>
          </p:nvSpPr>
          <p:spPr bwMode="auto">
            <a:xfrm>
              <a:off x="384" y="1296"/>
              <a:ext cx="288" cy="21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ea typeface="宋体" pitchFamily="2" charset="-122"/>
                </a:rPr>
                <a:t>C+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 baseline="-25000">
                  <a:ea typeface="宋体" pitchFamily="2" charset="-122"/>
                </a:rPr>
                <a:t>P(C) = 1</a:t>
              </a:r>
              <a:endParaRPr lang="en-US" altLang="zh-CN" sz="1800" b="1">
                <a:ea typeface="宋体" pitchFamily="2" charset="-122"/>
              </a:endParaRP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1304925" y="4586288"/>
            <a:ext cx="1311275" cy="1052512"/>
            <a:chOff x="384" y="1296"/>
            <a:chExt cx="288" cy="288"/>
          </a:xfrm>
        </p:grpSpPr>
        <p:sp>
          <p:nvSpPr>
            <p:cNvPr id="2065" name="Oval 17"/>
            <p:cNvSpPr>
              <a:spLocks noChangeArrowheads="1"/>
            </p:cNvSpPr>
            <p:nvPr/>
          </p:nvSpPr>
          <p:spPr bwMode="auto">
            <a:xfrm>
              <a:off x="384" y="1296"/>
              <a:ext cx="288" cy="28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6" name="Text Box 18"/>
            <p:cNvSpPr txBox="1">
              <a:spLocks noChangeArrowheads="1"/>
            </p:cNvSpPr>
            <p:nvPr/>
          </p:nvSpPr>
          <p:spPr bwMode="auto">
            <a:xfrm>
              <a:off x="384" y="1296"/>
              <a:ext cx="288" cy="17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ea typeface="宋体" pitchFamily="2" charset="-122"/>
                </a:rPr>
                <a:t>A-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 baseline="-25000">
                  <a:ea typeface="宋体" pitchFamily="2" charset="-122"/>
                </a:rPr>
                <a:t>P(A) = 1</a:t>
              </a:r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6546850" y="4586288"/>
            <a:ext cx="1311275" cy="1052512"/>
            <a:chOff x="384" y="1296"/>
            <a:chExt cx="288" cy="288"/>
          </a:xfrm>
        </p:grpSpPr>
        <p:sp>
          <p:nvSpPr>
            <p:cNvPr id="2068" name="Oval 20"/>
            <p:cNvSpPr>
              <a:spLocks noChangeArrowheads="1"/>
            </p:cNvSpPr>
            <p:nvPr/>
          </p:nvSpPr>
          <p:spPr bwMode="auto">
            <a:xfrm>
              <a:off x="384" y="1296"/>
              <a:ext cx="288" cy="28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9" name="Text Box 21"/>
            <p:cNvSpPr txBox="1">
              <a:spLocks noChangeArrowheads="1"/>
            </p:cNvSpPr>
            <p:nvPr/>
          </p:nvSpPr>
          <p:spPr bwMode="auto">
            <a:xfrm>
              <a:off x="384" y="1296"/>
              <a:ext cx="288" cy="17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ea typeface="宋体" pitchFamily="2" charset="-122"/>
                </a:rPr>
                <a:t>T-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 baseline="-25000">
                  <a:ea typeface="宋体" pitchFamily="2" charset="-122"/>
                </a:rPr>
                <a:t>P(T) = 1</a:t>
              </a:r>
            </a:p>
          </p:txBody>
        </p:sp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4800600" y="4586288"/>
            <a:ext cx="1309688" cy="1052512"/>
            <a:chOff x="384" y="1296"/>
            <a:chExt cx="288" cy="288"/>
          </a:xfrm>
        </p:grpSpPr>
        <p:sp>
          <p:nvSpPr>
            <p:cNvPr id="2071" name="Oval 23"/>
            <p:cNvSpPr>
              <a:spLocks noChangeArrowheads="1"/>
            </p:cNvSpPr>
            <p:nvPr/>
          </p:nvSpPr>
          <p:spPr bwMode="auto">
            <a:xfrm>
              <a:off x="384" y="1296"/>
              <a:ext cx="288" cy="28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2" name="Text Box 24"/>
            <p:cNvSpPr txBox="1">
              <a:spLocks noChangeArrowheads="1"/>
            </p:cNvSpPr>
            <p:nvPr/>
          </p:nvSpPr>
          <p:spPr bwMode="auto">
            <a:xfrm>
              <a:off x="384" y="1296"/>
              <a:ext cx="288" cy="17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ea typeface="宋体" pitchFamily="2" charset="-122"/>
                </a:rPr>
                <a:t>G-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 baseline="-25000">
                  <a:ea typeface="宋体" pitchFamily="2" charset="-122"/>
                </a:rPr>
                <a:t>P(G) = 1</a:t>
              </a:r>
            </a:p>
          </p:txBody>
        </p:sp>
      </p:grpSp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3052763" y="4586288"/>
            <a:ext cx="1309687" cy="1052512"/>
            <a:chOff x="384" y="1296"/>
            <a:chExt cx="288" cy="288"/>
          </a:xfrm>
        </p:grpSpPr>
        <p:sp>
          <p:nvSpPr>
            <p:cNvPr id="2074" name="Oval 26"/>
            <p:cNvSpPr>
              <a:spLocks noChangeArrowheads="1"/>
            </p:cNvSpPr>
            <p:nvPr/>
          </p:nvSpPr>
          <p:spPr bwMode="auto">
            <a:xfrm>
              <a:off x="384" y="1296"/>
              <a:ext cx="288" cy="28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5" name="Text Box 27"/>
            <p:cNvSpPr txBox="1">
              <a:spLocks noChangeArrowheads="1"/>
            </p:cNvSpPr>
            <p:nvPr/>
          </p:nvSpPr>
          <p:spPr bwMode="auto">
            <a:xfrm>
              <a:off x="384" y="1296"/>
              <a:ext cx="288" cy="17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ea typeface="宋体" pitchFamily="2" charset="-122"/>
                </a:rPr>
                <a:t>C-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 baseline="-25000">
                  <a:ea typeface="宋体" pitchFamily="2" charset="-122"/>
                </a:rPr>
                <a:t>P(C) = 1</a:t>
              </a:r>
            </a:p>
          </p:txBody>
        </p:sp>
      </p:grpSp>
      <p:sp>
        <p:nvSpPr>
          <p:cNvPr id="2076" name="Line 28"/>
          <p:cNvSpPr>
            <a:spLocks noChangeShapeType="1"/>
          </p:cNvSpPr>
          <p:nvPr/>
        </p:nvSpPr>
        <p:spPr bwMode="auto">
          <a:xfrm>
            <a:off x="1960563" y="3186113"/>
            <a:ext cx="0" cy="14001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77" name="Line 29"/>
          <p:cNvSpPr>
            <a:spLocks noChangeShapeType="1"/>
          </p:cNvSpPr>
          <p:nvPr/>
        </p:nvSpPr>
        <p:spPr bwMode="auto">
          <a:xfrm>
            <a:off x="3708400" y="3186113"/>
            <a:ext cx="0" cy="14001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78" name="Line 30"/>
          <p:cNvSpPr>
            <a:spLocks noChangeShapeType="1"/>
          </p:cNvSpPr>
          <p:nvPr/>
        </p:nvSpPr>
        <p:spPr bwMode="auto">
          <a:xfrm>
            <a:off x="5454650" y="3186113"/>
            <a:ext cx="0" cy="14001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79" name="Line 31"/>
          <p:cNvSpPr>
            <a:spLocks noChangeShapeType="1"/>
          </p:cNvSpPr>
          <p:nvPr/>
        </p:nvSpPr>
        <p:spPr bwMode="auto">
          <a:xfrm>
            <a:off x="7202488" y="3186113"/>
            <a:ext cx="0" cy="14001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80" name="Line 32"/>
          <p:cNvSpPr>
            <a:spLocks noChangeShapeType="1"/>
          </p:cNvSpPr>
          <p:nvPr/>
        </p:nvSpPr>
        <p:spPr bwMode="auto">
          <a:xfrm>
            <a:off x="1960563" y="3186113"/>
            <a:ext cx="1747837" cy="14001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81" name="Line 33"/>
          <p:cNvSpPr>
            <a:spLocks noChangeShapeType="1"/>
          </p:cNvSpPr>
          <p:nvPr/>
        </p:nvSpPr>
        <p:spPr bwMode="auto">
          <a:xfrm>
            <a:off x="2178050" y="3186113"/>
            <a:ext cx="3059113" cy="14001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82" name="Line 34"/>
          <p:cNvSpPr>
            <a:spLocks noChangeShapeType="1"/>
          </p:cNvSpPr>
          <p:nvPr/>
        </p:nvSpPr>
        <p:spPr bwMode="auto">
          <a:xfrm>
            <a:off x="2397125" y="3009900"/>
            <a:ext cx="4587875" cy="157638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83" name="Line 35"/>
          <p:cNvSpPr>
            <a:spLocks noChangeShapeType="1"/>
          </p:cNvSpPr>
          <p:nvPr/>
        </p:nvSpPr>
        <p:spPr bwMode="auto">
          <a:xfrm flipH="1">
            <a:off x="1960563" y="3009900"/>
            <a:ext cx="1309687" cy="1576388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84" name="Line 36"/>
          <p:cNvSpPr>
            <a:spLocks noChangeShapeType="1"/>
          </p:cNvSpPr>
          <p:nvPr/>
        </p:nvSpPr>
        <p:spPr bwMode="auto">
          <a:xfrm>
            <a:off x="3925888" y="3186113"/>
            <a:ext cx="1528762" cy="14001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85" name="Line 37"/>
          <p:cNvSpPr>
            <a:spLocks noChangeShapeType="1"/>
          </p:cNvSpPr>
          <p:nvPr/>
        </p:nvSpPr>
        <p:spPr bwMode="auto">
          <a:xfrm>
            <a:off x="4144963" y="3009900"/>
            <a:ext cx="3057525" cy="157638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86" name="Line 38"/>
          <p:cNvSpPr>
            <a:spLocks noChangeShapeType="1"/>
          </p:cNvSpPr>
          <p:nvPr/>
        </p:nvSpPr>
        <p:spPr bwMode="auto">
          <a:xfrm flipH="1">
            <a:off x="2178050" y="3048000"/>
            <a:ext cx="2860675" cy="153828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87" name="Line 39"/>
          <p:cNvSpPr>
            <a:spLocks noChangeShapeType="1"/>
          </p:cNvSpPr>
          <p:nvPr/>
        </p:nvSpPr>
        <p:spPr bwMode="auto">
          <a:xfrm flipH="1">
            <a:off x="3925888" y="3186113"/>
            <a:ext cx="1311275" cy="14001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88" name="Line 40"/>
          <p:cNvSpPr>
            <a:spLocks noChangeShapeType="1"/>
          </p:cNvSpPr>
          <p:nvPr/>
        </p:nvSpPr>
        <p:spPr bwMode="auto">
          <a:xfrm>
            <a:off x="5673725" y="3186113"/>
            <a:ext cx="1528763" cy="12255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89" name="Line 41"/>
          <p:cNvSpPr>
            <a:spLocks noChangeShapeType="1"/>
          </p:cNvSpPr>
          <p:nvPr/>
        </p:nvSpPr>
        <p:spPr bwMode="auto">
          <a:xfrm flipH="1">
            <a:off x="5454650" y="3186113"/>
            <a:ext cx="1530350" cy="14001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90" name="Line 42"/>
          <p:cNvSpPr>
            <a:spLocks noChangeShapeType="1"/>
          </p:cNvSpPr>
          <p:nvPr/>
        </p:nvSpPr>
        <p:spPr bwMode="auto">
          <a:xfrm flipH="1">
            <a:off x="3925888" y="3186113"/>
            <a:ext cx="2840037" cy="14001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91" name="Line 43"/>
          <p:cNvSpPr>
            <a:spLocks noChangeShapeType="1"/>
          </p:cNvSpPr>
          <p:nvPr/>
        </p:nvSpPr>
        <p:spPr bwMode="auto">
          <a:xfrm flipH="1">
            <a:off x="2178050" y="3009900"/>
            <a:ext cx="4587875" cy="157638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0" name="Group 63"/>
          <p:cNvGrpSpPr>
            <a:grpSpLocks/>
          </p:cNvGrpSpPr>
          <p:nvPr/>
        </p:nvGrpSpPr>
        <p:grpSpPr bwMode="auto">
          <a:xfrm>
            <a:off x="7705725" y="3352800"/>
            <a:ext cx="1311275" cy="1052513"/>
            <a:chOff x="384" y="1296"/>
            <a:chExt cx="288" cy="288"/>
          </a:xfrm>
        </p:grpSpPr>
        <p:sp>
          <p:nvSpPr>
            <p:cNvPr id="2112" name="Oval 64"/>
            <p:cNvSpPr>
              <a:spLocks noChangeArrowheads="1"/>
            </p:cNvSpPr>
            <p:nvPr/>
          </p:nvSpPr>
          <p:spPr bwMode="auto">
            <a:xfrm>
              <a:off x="384" y="1296"/>
              <a:ext cx="288" cy="28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3" name="Text Box 65"/>
            <p:cNvSpPr txBox="1">
              <a:spLocks noChangeArrowheads="1"/>
            </p:cNvSpPr>
            <p:nvPr/>
          </p:nvSpPr>
          <p:spPr bwMode="auto">
            <a:xfrm>
              <a:off x="384" y="1296"/>
              <a:ext cx="288" cy="25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zh-CN" sz="1800" b="1" baseline="-25000">
                <a:ea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r>
                <a:rPr lang="en-US" altLang="zh-CN" b="1" baseline="-25000">
                  <a:ea typeface="宋体" pitchFamily="2" charset="-122"/>
                </a:rPr>
                <a:t>END</a:t>
              </a:r>
            </a:p>
            <a:p>
              <a:pPr algn="ctr" eaLnBrk="0" hangingPunct="0">
                <a:spcBef>
                  <a:spcPct val="50000"/>
                </a:spcBef>
              </a:pPr>
              <a:endParaRPr lang="en-US" altLang="zh-CN" sz="1800" b="1" baseline="-25000">
                <a:ea typeface="宋体" pitchFamily="2" charset="-122"/>
              </a:endParaRPr>
            </a:p>
          </p:txBody>
        </p:sp>
      </p:grp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152400" y="3200400"/>
            <a:ext cx="1311275" cy="1052513"/>
            <a:chOff x="384" y="1296"/>
            <a:chExt cx="288" cy="288"/>
          </a:xfrm>
        </p:grpSpPr>
        <p:sp>
          <p:nvSpPr>
            <p:cNvPr id="2115" name="Oval 67"/>
            <p:cNvSpPr>
              <a:spLocks noChangeArrowheads="1"/>
            </p:cNvSpPr>
            <p:nvPr/>
          </p:nvSpPr>
          <p:spPr bwMode="auto">
            <a:xfrm>
              <a:off x="384" y="1296"/>
              <a:ext cx="288" cy="28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6" name="Text Box 68"/>
            <p:cNvSpPr txBox="1">
              <a:spLocks noChangeArrowheads="1"/>
            </p:cNvSpPr>
            <p:nvPr/>
          </p:nvSpPr>
          <p:spPr bwMode="auto">
            <a:xfrm>
              <a:off x="384" y="1296"/>
              <a:ext cx="288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altLang="zh-CN" sz="1800" b="1">
                <a:ea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r>
                <a:rPr lang="en-US" altLang="zh-CN" sz="1800" b="1">
                  <a:ea typeface="宋体" pitchFamily="2" charset="-122"/>
                </a:rPr>
                <a:t>START</a:t>
              </a:r>
              <a:endParaRPr lang="en-US" altLang="zh-CN" sz="1800" b="1" baseline="-25000">
                <a:ea typeface="宋体" pitchFamily="2" charset="-122"/>
              </a:endParaRPr>
            </a:p>
            <a:p>
              <a:pPr algn="ctr" eaLnBrk="0" hangingPunct="0">
                <a:spcBef>
                  <a:spcPct val="50000"/>
                </a:spcBef>
              </a:pPr>
              <a:endParaRPr lang="en-US" altLang="zh-CN" sz="1800" b="1" baseline="-25000">
                <a:ea typeface="宋体" pitchFamily="2" charset="-122"/>
              </a:endParaRPr>
            </a:p>
          </p:txBody>
        </p:sp>
      </p:grpSp>
      <p:sp>
        <p:nvSpPr>
          <p:cNvPr id="2117" name="Line 69"/>
          <p:cNvSpPr>
            <a:spLocks noChangeShapeType="1"/>
          </p:cNvSpPr>
          <p:nvPr/>
        </p:nvSpPr>
        <p:spPr bwMode="auto">
          <a:xfrm flipH="1">
            <a:off x="914400" y="2895600"/>
            <a:ext cx="466725" cy="38100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18" name="Line 70"/>
          <p:cNvSpPr>
            <a:spLocks noChangeShapeType="1"/>
          </p:cNvSpPr>
          <p:nvPr/>
        </p:nvSpPr>
        <p:spPr bwMode="auto">
          <a:xfrm flipH="1" flipV="1">
            <a:off x="1076325" y="4243388"/>
            <a:ext cx="457200" cy="481012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19" name="Line 71"/>
          <p:cNvSpPr>
            <a:spLocks noChangeShapeType="1"/>
          </p:cNvSpPr>
          <p:nvPr/>
        </p:nvSpPr>
        <p:spPr bwMode="auto">
          <a:xfrm flipH="1" flipV="1">
            <a:off x="7705725" y="3024188"/>
            <a:ext cx="457200" cy="328612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20" name="Line 72"/>
          <p:cNvSpPr>
            <a:spLocks noChangeShapeType="1"/>
          </p:cNvSpPr>
          <p:nvPr/>
        </p:nvSpPr>
        <p:spPr bwMode="auto">
          <a:xfrm flipH="1">
            <a:off x="7629525" y="4343400"/>
            <a:ext cx="457200" cy="38100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21" name="AutoShape 73"/>
          <p:cNvSpPr>
            <a:spLocks/>
          </p:cNvSpPr>
          <p:nvPr/>
        </p:nvSpPr>
        <p:spPr bwMode="auto">
          <a:xfrm rot="5400000">
            <a:off x="4391025" y="-1333500"/>
            <a:ext cx="381000" cy="6553200"/>
          </a:xfrm>
          <a:prstGeom prst="leftBrace">
            <a:avLst>
              <a:gd name="adj1" fmla="val 143333"/>
              <a:gd name="adj2" fmla="val 533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2" name="AutoShape 74"/>
          <p:cNvSpPr>
            <a:spLocks/>
          </p:cNvSpPr>
          <p:nvPr/>
        </p:nvSpPr>
        <p:spPr bwMode="auto">
          <a:xfrm rot="16200000" flipV="1">
            <a:off x="4391025" y="2857500"/>
            <a:ext cx="381000" cy="6553200"/>
          </a:xfrm>
          <a:prstGeom prst="leftBrace">
            <a:avLst>
              <a:gd name="adj1" fmla="val 143333"/>
              <a:gd name="adj2" fmla="val 533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3" name="Text Box 75"/>
          <p:cNvSpPr txBox="1">
            <a:spLocks noChangeArrowheads="1"/>
          </p:cNvSpPr>
          <p:nvPr/>
        </p:nvSpPr>
        <p:spPr bwMode="auto">
          <a:xfrm>
            <a:off x="3619500" y="1371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CpG Island</a:t>
            </a:r>
          </a:p>
        </p:txBody>
      </p:sp>
      <p:sp>
        <p:nvSpPr>
          <p:cNvPr id="2124" name="Text Box 76"/>
          <p:cNvSpPr txBox="1">
            <a:spLocks noChangeArrowheads="1"/>
          </p:cNvSpPr>
          <p:nvPr/>
        </p:nvSpPr>
        <p:spPr bwMode="auto">
          <a:xfrm>
            <a:off x="3429000" y="62484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CpG NON-Island</a:t>
            </a:r>
          </a:p>
        </p:txBody>
      </p:sp>
      <p:sp>
        <p:nvSpPr>
          <p:cNvPr id="2126" name="Line 78"/>
          <p:cNvSpPr>
            <a:spLocks noChangeShapeType="1"/>
          </p:cNvSpPr>
          <p:nvPr/>
        </p:nvSpPr>
        <p:spPr bwMode="auto">
          <a:xfrm>
            <a:off x="259080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27" name="Line 79"/>
          <p:cNvSpPr>
            <a:spLocks noChangeShapeType="1"/>
          </p:cNvSpPr>
          <p:nvPr/>
        </p:nvSpPr>
        <p:spPr bwMode="auto">
          <a:xfrm>
            <a:off x="2590800" y="2667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28" name="Line 80"/>
          <p:cNvSpPr>
            <a:spLocks noChangeShapeType="1"/>
          </p:cNvSpPr>
          <p:nvPr/>
        </p:nvSpPr>
        <p:spPr bwMode="auto">
          <a:xfrm>
            <a:off x="4343400" y="2667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29" name="Line 81"/>
          <p:cNvSpPr>
            <a:spLocks noChangeShapeType="1"/>
          </p:cNvSpPr>
          <p:nvPr/>
        </p:nvSpPr>
        <p:spPr bwMode="auto">
          <a:xfrm>
            <a:off x="6096000" y="2667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30" name="Line 82"/>
          <p:cNvSpPr>
            <a:spLocks noChangeShapeType="1"/>
          </p:cNvSpPr>
          <p:nvPr/>
        </p:nvSpPr>
        <p:spPr bwMode="auto">
          <a:xfrm>
            <a:off x="434340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31" name="Line 83"/>
          <p:cNvSpPr>
            <a:spLocks noChangeShapeType="1"/>
          </p:cNvSpPr>
          <p:nvPr/>
        </p:nvSpPr>
        <p:spPr bwMode="auto">
          <a:xfrm>
            <a:off x="609600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2132" name="AutoShape 84"/>
          <p:cNvCxnSpPr>
            <a:cxnSpLocks noChangeShapeType="1"/>
            <a:stCxn id="2053" idx="5"/>
            <a:endCxn id="2059" idx="3"/>
          </p:cNvCxnSpPr>
          <p:nvPr/>
        </p:nvCxnSpPr>
        <p:spPr bwMode="auto">
          <a:xfrm rot="16200000" flipH="1">
            <a:off x="3707607" y="1748631"/>
            <a:ext cx="1588" cy="2568575"/>
          </a:xfrm>
          <a:prstGeom prst="curvedConnector3">
            <a:avLst>
              <a:gd name="adj1" fmla="val 24100000"/>
            </a:avLst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134" name="AutoShape 86"/>
          <p:cNvCxnSpPr>
            <a:cxnSpLocks noChangeShapeType="1"/>
          </p:cNvCxnSpPr>
          <p:nvPr/>
        </p:nvCxnSpPr>
        <p:spPr bwMode="auto">
          <a:xfrm rot="16200000" flipH="1">
            <a:off x="5398294" y="1764506"/>
            <a:ext cx="1588" cy="2568575"/>
          </a:xfrm>
          <a:prstGeom prst="curvedConnector3">
            <a:avLst>
              <a:gd name="adj1" fmla="val 24100000"/>
            </a:avLst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135" name="AutoShape 87"/>
          <p:cNvCxnSpPr>
            <a:cxnSpLocks noChangeShapeType="1"/>
            <a:stCxn id="2075" idx="0"/>
            <a:endCxn id="2069" idx="0"/>
          </p:cNvCxnSpPr>
          <p:nvPr/>
        </p:nvCxnSpPr>
        <p:spPr bwMode="auto">
          <a:xfrm rot="5400000" flipV="1">
            <a:off x="5454650" y="2840038"/>
            <a:ext cx="1587" cy="3494088"/>
          </a:xfrm>
          <a:prstGeom prst="curvedConnector3">
            <a:avLst>
              <a:gd name="adj1" fmla="val -14400000"/>
            </a:avLst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136" name="AutoShape 88"/>
          <p:cNvCxnSpPr>
            <a:cxnSpLocks noChangeShapeType="1"/>
          </p:cNvCxnSpPr>
          <p:nvPr/>
        </p:nvCxnSpPr>
        <p:spPr bwMode="auto">
          <a:xfrm rot="5400000" flipV="1">
            <a:off x="3608388" y="2849563"/>
            <a:ext cx="1587" cy="3494087"/>
          </a:xfrm>
          <a:prstGeom prst="curvedConnector3">
            <a:avLst>
              <a:gd name="adj1" fmla="val -14400000"/>
            </a:avLst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模型框架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Freeform 153"/>
          <p:cNvSpPr>
            <a:spLocks/>
          </p:cNvSpPr>
          <p:nvPr/>
        </p:nvSpPr>
        <p:spPr bwMode="auto">
          <a:xfrm>
            <a:off x="428596" y="3429000"/>
            <a:ext cx="8429684" cy="3143272"/>
          </a:xfrm>
          <a:custGeom>
            <a:avLst/>
            <a:gdLst/>
            <a:ahLst/>
            <a:cxnLst>
              <a:cxn ang="0">
                <a:pos x="168" y="110"/>
              </a:cxn>
              <a:cxn ang="0">
                <a:pos x="384" y="38"/>
              </a:cxn>
              <a:cxn ang="0">
                <a:pos x="594" y="110"/>
              </a:cxn>
              <a:cxn ang="0">
                <a:pos x="852" y="26"/>
              </a:cxn>
              <a:cxn ang="0">
                <a:pos x="960" y="80"/>
              </a:cxn>
              <a:cxn ang="0">
                <a:pos x="1152" y="152"/>
              </a:cxn>
              <a:cxn ang="0">
                <a:pos x="1356" y="98"/>
              </a:cxn>
              <a:cxn ang="0">
                <a:pos x="1524" y="8"/>
              </a:cxn>
              <a:cxn ang="0">
                <a:pos x="1758" y="110"/>
              </a:cxn>
              <a:cxn ang="0">
                <a:pos x="1998" y="98"/>
              </a:cxn>
              <a:cxn ang="0">
                <a:pos x="2136" y="20"/>
              </a:cxn>
              <a:cxn ang="0">
                <a:pos x="2460" y="164"/>
              </a:cxn>
              <a:cxn ang="0">
                <a:pos x="2712" y="122"/>
              </a:cxn>
              <a:cxn ang="0">
                <a:pos x="2814" y="38"/>
              </a:cxn>
              <a:cxn ang="0">
                <a:pos x="3000" y="86"/>
              </a:cxn>
              <a:cxn ang="0">
                <a:pos x="3210" y="104"/>
              </a:cxn>
              <a:cxn ang="0">
                <a:pos x="3396" y="20"/>
              </a:cxn>
              <a:cxn ang="0">
                <a:pos x="3906" y="122"/>
              </a:cxn>
              <a:cxn ang="0">
                <a:pos x="3978" y="32"/>
              </a:cxn>
              <a:cxn ang="0">
                <a:pos x="4170" y="140"/>
              </a:cxn>
              <a:cxn ang="0">
                <a:pos x="4524" y="20"/>
              </a:cxn>
              <a:cxn ang="0">
                <a:pos x="4548" y="26"/>
              </a:cxn>
              <a:cxn ang="0">
                <a:pos x="4812" y="134"/>
              </a:cxn>
              <a:cxn ang="0">
                <a:pos x="5076" y="110"/>
              </a:cxn>
              <a:cxn ang="0">
                <a:pos x="5202" y="32"/>
              </a:cxn>
              <a:cxn ang="0">
                <a:pos x="5430" y="128"/>
              </a:cxn>
              <a:cxn ang="0">
                <a:pos x="5664" y="68"/>
              </a:cxn>
              <a:cxn ang="0">
                <a:pos x="5694" y="68"/>
              </a:cxn>
              <a:cxn ang="0">
                <a:pos x="5850" y="230"/>
              </a:cxn>
              <a:cxn ang="0">
                <a:pos x="5802" y="2198"/>
              </a:cxn>
              <a:cxn ang="0">
                <a:pos x="5556" y="2180"/>
              </a:cxn>
              <a:cxn ang="0">
                <a:pos x="4800" y="2210"/>
              </a:cxn>
              <a:cxn ang="0">
                <a:pos x="4014" y="2204"/>
              </a:cxn>
              <a:cxn ang="0">
                <a:pos x="1602" y="2174"/>
              </a:cxn>
              <a:cxn ang="0">
                <a:pos x="48" y="2144"/>
              </a:cxn>
              <a:cxn ang="0">
                <a:pos x="60" y="2090"/>
              </a:cxn>
              <a:cxn ang="0">
                <a:pos x="12" y="1394"/>
              </a:cxn>
              <a:cxn ang="0">
                <a:pos x="30" y="326"/>
              </a:cxn>
            </a:cxnLst>
            <a:rect l="0" t="0" r="r" b="b"/>
            <a:pathLst>
              <a:path w="5883" h="2240">
                <a:moveTo>
                  <a:pt x="66" y="80"/>
                </a:moveTo>
                <a:cubicBezTo>
                  <a:pt x="98" y="101"/>
                  <a:pt x="132" y="101"/>
                  <a:pt x="168" y="110"/>
                </a:cubicBezTo>
                <a:cubicBezTo>
                  <a:pt x="279" y="105"/>
                  <a:pt x="276" y="128"/>
                  <a:pt x="324" y="80"/>
                </a:cubicBezTo>
                <a:cubicBezTo>
                  <a:pt x="331" y="73"/>
                  <a:pt x="381" y="39"/>
                  <a:pt x="384" y="38"/>
                </a:cubicBezTo>
                <a:cubicBezTo>
                  <a:pt x="396" y="34"/>
                  <a:pt x="420" y="26"/>
                  <a:pt x="420" y="26"/>
                </a:cubicBezTo>
                <a:cubicBezTo>
                  <a:pt x="475" y="62"/>
                  <a:pt x="533" y="86"/>
                  <a:pt x="594" y="110"/>
                </a:cubicBezTo>
                <a:cubicBezTo>
                  <a:pt x="685" y="105"/>
                  <a:pt x="727" y="110"/>
                  <a:pt x="798" y="62"/>
                </a:cubicBezTo>
                <a:cubicBezTo>
                  <a:pt x="807" y="56"/>
                  <a:pt x="838" y="35"/>
                  <a:pt x="852" y="26"/>
                </a:cubicBezTo>
                <a:cubicBezTo>
                  <a:pt x="858" y="22"/>
                  <a:pt x="870" y="14"/>
                  <a:pt x="870" y="14"/>
                </a:cubicBezTo>
                <a:cubicBezTo>
                  <a:pt x="894" y="38"/>
                  <a:pt x="930" y="64"/>
                  <a:pt x="960" y="80"/>
                </a:cubicBezTo>
                <a:cubicBezTo>
                  <a:pt x="981" y="91"/>
                  <a:pt x="1010" y="93"/>
                  <a:pt x="1032" y="104"/>
                </a:cubicBezTo>
                <a:cubicBezTo>
                  <a:pt x="1069" y="122"/>
                  <a:pt x="1112" y="142"/>
                  <a:pt x="1152" y="152"/>
                </a:cubicBezTo>
                <a:cubicBezTo>
                  <a:pt x="1192" y="150"/>
                  <a:pt x="1232" y="151"/>
                  <a:pt x="1272" y="146"/>
                </a:cubicBezTo>
                <a:cubicBezTo>
                  <a:pt x="1294" y="143"/>
                  <a:pt x="1333" y="111"/>
                  <a:pt x="1356" y="98"/>
                </a:cubicBezTo>
                <a:cubicBezTo>
                  <a:pt x="1391" y="78"/>
                  <a:pt x="1428" y="62"/>
                  <a:pt x="1464" y="44"/>
                </a:cubicBezTo>
                <a:cubicBezTo>
                  <a:pt x="1486" y="33"/>
                  <a:pt x="1500" y="16"/>
                  <a:pt x="1524" y="8"/>
                </a:cubicBezTo>
                <a:cubicBezTo>
                  <a:pt x="1586" y="49"/>
                  <a:pt x="1652" y="73"/>
                  <a:pt x="1722" y="98"/>
                </a:cubicBezTo>
                <a:cubicBezTo>
                  <a:pt x="1734" y="102"/>
                  <a:pt x="1746" y="106"/>
                  <a:pt x="1758" y="110"/>
                </a:cubicBezTo>
                <a:cubicBezTo>
                  <a:pt x="1774" y="115"/>
                  <a:pt x="1806" y="122"/>
                  <a:pt x="1806" y="122"/>
                </a:cubicBezTo>
                <a:cubicBezTo>
                  <a:pt x="1866" y="119"/>
                  <a:pt x="1939" y="120"/>
                  <a:pt x="1998" y="98"/>
                </a:cubicBezTo>
                <a:cubicBezTo>
                  <a:pt x="2082" y="67"/>
                  <a:pt x="1953" y="107"/>
                  <a:pt x="2052" y="74"/>
                </a:cubicBezTo>
                <a:cubicBezTo>
                  <a:pt x="2088" y="62"/>
                  <a:pt x="2114" y="53"/>
                  <a:pt x="2136" y="20"/>
                </a:cubicBezTo>
                <a:cubicBezTo>
                  <a:pt x="2176" y="33"/>
                  <a:pt x="2201" y="66"/>
                  <a:pt x="2238" y="86"/>
                </a:cubicBezTo>
                <a:cubicBezTo>
                  <a:pt x="2307" y="123"/>
                  <a:pt x="2383" y="155"/>
                  <a:pt x="2460" y="164"/>
                </a:cubicBezTo>
                <a:cubicBezTo>
                  <a:pt x="2512" y="162"/>
                  <a:pt x="2564" y="165"/>
                  <a:pt x="2616" y="158"/>
                </a:cubicBezTo>
                <a:cubicBezTo>
                  <a:pt x="2650" y="153"/>
                  <a:pt x="2680" y="133"/>
                  <a:pt x="2712" y="122"/>
                </a:cubicBezTo>
                <a:cubicBezTo>
                  <a:pt x="2738" y="113"/>
                  <a:pt x="2759" y="93"/>
                  <a:pt x="2778" y="74"/>
                </a:cubicBezTo>
                <a:cubicBezTo>
                  <a:pt x="2790" y="62"/>
                  <a:pt x="2802" y="50"/>
                  <a:pt x="2814" y="38"/>
                </a:cubicBezTo>
                <a:cubicBezTo>
                  <a:pt x="2820" y="32"/>
                  <a:pt x="2832" y="20"/>
                  <a:pt x="2832" y="20"/>
                </a:cubicBezTo>
                <a:cubicBezTo>
                  <a:pt x="2890" y="39"/>
                  <a:pt x="2941" y="76"/>
                  <a:pt x="3000" y="86"/>
                </a:cubicBezTo>
                <a:cubicBezTo>
                  <a:pt x="3030" y="101"/>
                  <a:pt x="3096" y="110"/>
                  <a:pt x="3096" y="110"/>
                </a:cubicBezTo>
                <a:cubicBezTo>
                  <a:pt x="3134" y="108"/>
                  <a:pt x="3172" y="109"/>
                  <a:pt x="3210" y="104"/>
                </a:cubicBezTo>
                <a:cubicBezTo>
                  <a:pt x="3224" y="102"/>
                  <a:pt x="3240" y="86"/>
                  <a:pt x="3252" y="80"/>
                </a:cubicBezTo>
                <a:cubicBezTo>
                  <a:pt x="3299" y="56"/>
                  <a:pt x="3344" y="33"/>
                  <a:pt x="3396" y="20"/>
                </a:cubicBezTo>
                <a:cubicBezTo>
                  <a:pt x="3469" y="130"/>
                  <a:pt x="3610" y="121"/>
                  <a:pt x="3726" y="134"/>
                </a:cubicBezTo>
                <a:cubicBezTo>
                  <a:pt x="3786" y="132"/>
                  <a:pt x="3856" y="155"/>
                  <a:pt x="3906" y="122"/>
                </a:cubicBezTo>
                <a:cubicBezTo>
                  <a:pt x="3925" y="109"/>
                  <a:pt x="3933" y="82"/>
                  <a:pt x="3954" y="68"/>
                </a:cubicBezTo>
                <a:cubicBezTo>
                  <a:pt x="3957" y="60"/>
                  <a:pt x="3964" y="30"/>
                  <a:pt x="3978" y="32"/>
                </a:cubicBezTo>
                <a:cubicBezTo>
                  <a:pt x="3990" y="33"/>
                  <a:pt x="4015" y="65"/>
                  <a:pt x="4026" y="74"/>
                </a:cubicBezTo>
                <a:cubicBezTo>
                  <a:pt x="4083" y="121"/>
                  <a:pt x="4100" y="130"/>
                  <a:pt x="4170" y="140"/>
                </a:cubicBezTo>
                <a:cubicBezTo>
                  <a:pt x="4234" y="138"/>
                  <a:pt x="4298" y="138"/>
                  <a:pt x="4362" y="134"/>
                </a:cubicBezTo>
                <a:cubicBezTo>
                  <a:pt x="4438" y="130"/>
                  <a:pt x="4469" y="57"/>
                  <a:pt x="4524" y="20"/>
                </a:cubicBezTo>
                <a:cubicBezTo>
                  <a:pt x="4526" y="14"/>
                  <a:pt x="4524" y="0"/>
                  <a:pt x="4530" y="2"/>
                </a:cubicBezTo>
                <a:cubicBezTo>
                  <a:pt x="4540" y="4"/>
                  <a:pt x="4541" y="19"/>
                  <a:pt x="4548" y="26"/>
                </a:cubicBezTo>
                <a:cubicBezTo>
                  <a:pt x="4567" y="47"/>
                  <a:pt x="4585" y="70"/>
                  <a:pt x="4608" y="86"/>
                </a:cubicBezTo>
                <a:cubicBezTo>
                  <a:pt x="4707" y="156"/>
                  <a:pt x="4644" y="127"/>
                  <a:pt x="4812" y="134"/>
                </a:cubicBezTo>
                <a:cubicBezTo>
                  <a:pt x="4853" y="141"/>
                  <a:pt x="4892" y="147"/>
                  <a:pt x="4932" y="158"/>
                </a:cubicBezTo>
                <a:cubicBezTo>
                  <a:pt x="5062" y="151"/>
                  <a:pt x="5017" y="169"/>
                  <a:pt x="5076" y="110"/>
                </a:cubicBezTo>
                <a:cubicBezTo>
                  <a:pt x="5086" y="81"/>
                  <a:pt x="5117" y="30"/>
                  <a:pt x="5136" y="2"/>
                </a:cubicBezTo>
                <a:cubicBezTo>
                  <a:pt x="5157" y="12"/>
                  <a:pt x="5182" y="19"/>
                  <a:pt x="5202" y="32"/>
                </a:cubicBezTo>
                <a:cubicBezTo>
                  <a:pt x="5251" y="65"/>
                  <a:pt x="5213" y="50"/>
                  <a:pt x="5250" y="62"/>
                </a:cubicBezTo>
                <a:cubicBezTo>
                  <a:pt x="5300" y="99"/>
                  <a:pt x="5369" y="116"/>
                  <a:pt x="5430" y="128"/>
                </a:cubicBezTo>
                <a:cubicBezTo>
                  <a:pt x="5530" y="123"/>
                  <a:pt x="5536" y="127"/>
                  <a:pt x="5604" y="110"/>
                </a:cubicBezTo>
                <a:cubicBezTo>
                  <a:pt x="5648" y="80"/>
                  <a:pt x="5628" y="95"/>
                  <a:pt x="5664" y="68"/>
                </a:cubicBezTo>
                <a:cubicBezTo>
                  <a:pt x="5668" y="56"/>
                  <a:pt x="5669" y="21"/>
                  <a:pt x="5676" y="32"/>
                </a:cubicBezTo>
                <a:cubicBezTo>
                  <a:pt x="5683" y="43"/>
                  <a:pt x="5686" y="57"/>
                  <a:pt x="5694" y="68"/>
                </a:cubicBezTo>
                <a:cubicBezTo>
                  <a:pt x="5733" y="118"/>
                  <a:pt x="5771" y="114"/>
                  <a:pt x="5832" y="122"/>
                </a:cubicBezTo>
                <a:cubicBezTo>
                  <a:pt x="5849" y="189"/>
                  <a:pt x="5842" y="154"/>
                  <a:pt x="5850" y="230"/>
                </a:cubicBezTo>
                <a:cubicBezTo>
                  <a:pt x="5841" y="761"/>
                  <a:pt x="5883" y="1299"/>
                  <a:pt x="5808" y="1826"/>
                </a:cubicBezTo>
                <a:cubicBezTo>
                  <a:pt x="5806" y="1950"/>
                  <a:pt x="5839" y="2080"/>
                  <a:pt x="5802" y="2198"/>
                </a:cubicBezTo>
                <a:cubicBezTo>
                  <a:pt x="5791" y="2233"/>
                  <a:pt x="5730" y="2188"/>
                  <a:pt x="5694" y="2186"/>
                </a:cubicBezTo>
                <a:cubicBezTo>
                  <a:pt x="5648" y="2184"/>
                  <a:pt x="5602" y="2182"/>
                  <a:pt x="5556" y="2180"/>
                </a:cubicBezTo>
                <a:cubicBezTo>
                  <a:pt x="5402" y="2188"/>
                  <a:pt x="5246" y="2215"/>
                  <a:pt x="5094" y="2240"/>
                </a:cubicBezTo>
                <a:cubicBezTo>
                  <a:pt x="4992" y="2236"/>
                  <a:pt x="4900" y="2220"/>
                  <a:pt x="4800" y="2210"/>
                </a:cubicBezTo>
                <a:cubicBezTo>
                  <a:pt x="4709" y="2187"/>
                  <a:pt x="4658" y="2190"/>
                  <a:pt x="4554" y="2186"/>
                </a:cubicBezTo>
                <a:cubicBezTo>
                  <a:pt x="4363" y="2189"/>
                  <a:pt x="4200" y="2198"/>
                  <a:pt x="4014" y="2204"/>
                </a:cubicBezTo>
                <a:cubicBezTo>
                  <a:pt x="3697" y="2197"/>
                  <a:pt x="3383" y="2184"/>
                  <a:pt x="3066" y="2180"/>
                </a:cubicBezTo>
                <a:cubicBezTo>
                  <a:pt x="2620" y="2130"/>
                  <a:pt x="1904" y="2172"/>
                  <a:pt x="1602" y="2174"/>
                </a:cubicBezTo>
                <a:cubicBezTo>
                  <a:pt x="1193" y="2163"/>
                  <a:pt x="789" y="2153"/>
                  <a:pt x="378" y="2150"/>
                </a:cubicBezTo>
                <a:cubicBezTo>
                  <a:pt x="268" y="2153"/>
                  <a:pt x="151" y="2183"/>
                  <a:pt x="48" y="2144"/>
                </a:cubicBezTo>
                <a:cubicBezTo>
                  <a:pt x="42" y="2142"/>
                  <a:pt x="53" y="2132"/>
                  <a:pt x="54" y="2126"/>
                </a:cubicBezTo>
                <a:cubicBezTo>
                  <a:pt x="57" y="2114"/>
                  <a:pt x="58" y="2102"/>
                  <a:pt x="60" y="2090"/>
                </a:cubicBezTo>
                <a:cubicBezTo>
                  <a:pt x="56" y="1972"/>
                  <a:pt x="46" y="1874"/>
                  <a:pt x="30" y="1760"/>
                </a:cubicBezTo>
                <a:cubicBezTo>
                  <a:pt x="23" y="1637"/>
                  <a:pt x="15" y="1517"/>
                  <a:pt x="12" y="1394"/>
                </a:cubicBezTo>
                <a:cubicBezTo>
                  <a:pt x="8" y="1226"/>
                  <a:pt x="0" y="890"/>
                  <a:pt x="0" y="890"/>
                </a:cubicBezTo>
                <a:cubicBezTo>
                  <a:pt x="4" y="692"/>
                  <a:pt x="13" y="517"/>
                  <a:pt x="30" y="326"/>
                </a:cubicBezTo>
                <a:cubicBezTo>
                  <a:pt x="35" y="187"/>
                  <a:pt x="21" y="170"/>
                  <a:pt x="66" y="80"/>
                </a:cubicBezTo>
                <a:close/>
              </a:path>
            </a:pathLst>
          </a:custGeom>
          <a:solidFill>
            <a:srgbClr val="8DDFF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50"/>
          <p:cNvGrpSpPr>
            <a:grpSpLocks/>
          </p:cNvGrpSpPr>
          <p:nvPr/>
        </p:nvGrpSpPr>
        <p:grpSpPr bwMode="auto">
          <a:xfrm>
            <a:off x="114300" y="3733800"/>
            <a:ext cx="8915400" cy="3003550"/>
            <a:chOff x="48" y="2448"/>
            <a:chExt cx="5616" cy="1892"/>
          </a:xfrm>
        </p:grpSpPr>
        <p:grpSp>
          <p:nvGrpSpPr>
            <p:cNvPr id="3" name="Group 132"/>
            <p:cNvGrpSpPr>
              <a:grpSpLocks/>
            </p:cNvGrpSpPr>
            <p:nvPr/>
          </p:nvGrpSpPr>
          <p:grpSpPr bwMode="auto">
            <a:xfrm>
              <a:off x="912" y="2928"/>
              <a:ext cx="3936" cy="240"/>
              <a:chOff x="814" y="2832"/>
              <a:chExt cx="4128" cy="332"/>
            </a:xfrm>
          </p:grpSpPr>
          <p:grpSp>
            <p:nvGrpSpPr>
              <p:cNvPr id="4" name="Group 58"/>
              <p:cNvGrpSpPr>
                <a:grpSpLocks/>
              </p:cNvGrpSpPr>
              <p:nvPr/>
            </p:nvGrpSpPr>
            <p:grpSpPr bwMode="auto">
              <a:xfrm>
                <a:off x="814" y="2832"/>
                <a:ext cx="826" cy="332"/>
                <a:chOff x="384" y="1296"/>
                <a:chExt cx="288" cy="288"/>
              </a:xfrm>
            </p:grpSpPr>
            <p:sp>
              <p:nvSpPr>
                <p:cNvPr id="3131" name="Oval 59"/>
                <p:cNvSpPr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88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2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78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 sz="1800" b="1">
                      <a:ea typeface="宋体" pitchFamily="2" charset="-122"/>
                    </a:rPr>
                    <a:t>A+</a:t>
                  </a:r>
                </a:p>
              </p:txBody>
            </p:sp>
          </p:grpSp>
          <p:grpSp>
            <p:nvGrpSpPr>
              <p:cNvPr id="5" name="Group 61"/>
              <p:cNvGrpSpPr>
                <a:grpSpLocks/>
              </p:cNvGrpSpPr>
              <p:nvPr/>
            </p:nvGrpSpPr>
            <p:grpSpPr bwMode="auto">
              <a:xfrm>
                <a:off x="4116" y="2832"/>
                <a:ext cx="826" cy="332"/>
                <a:chOff x="384" y="1296"/>
                <a:chExt cx="288" cy="288"/>
              </a:xfrm>
            </p:grpSpPr>
            <p:sp>
              <p:nvSpPr>
                <p:cNvPr id="3134" name="Oval 62"/>
                <p:cNvSpPr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88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5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78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 sz="1800" b="1">
                      <a:ea typeface="宋体" pitchFamily="2" charset="-122"/>
                    </a:rPr>
                    <a:t>T+</a:t>
                  </a:r>
                  <a:endParaRPr lang="en-US" altLang="zh-CN" sz="1800" b="1" baseline="-25000">
                    <a:ea typeface="宋体" pitchFamily="2" charset="-122"/>
                  </a:endParaRPr>
                </a:p>
              </p:txBody>
            </p:sp>
          </p:grpSp>
          <p:grpSp>
            <p:nvGrpSpPr>
              <p:cNvPr id="6" name="Group 64"/>
              <p:cNvGrpSpPr>
                <a:grpSpLocks/>
              </p:cNvGrpSpPr>
              <p:nvPr/>
            </p:nvGrpSpPr>
            <p:grpSpPr bwMode="auto">
              <a:xfrm>
                <a:off x="3016" y="2832"/>
                <a:ext cx="825" cy="332"/>
                <a:chOff x="384" y="1296"/>
                <a:chExt cx="288" cy="288"/>
              </a:xfrm>
            </p:grpSpPr>
            <p:sp>
              <p:nvSpPr>
                <p:cNvPr id="3137" name="Oval 65"/>
                <p:cNvSpPr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88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8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78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 sz="1800" b="1">
                      <a:ea typeface="宋体" pitchFamily="2" charset="-122"/>
                    </a:rPr>
                    <a:t>G+</a:t>
                  </a:r>
                </a:p>
              </p:txBody>
            </p:sp>
          </p:grpSp>
          <p:grpSp>
            <p:nvGrpSpPr>
              <p:cNvPr id="7" name="Group 67"/>
              <p:cNvGrpSpPr>
                <a:grpSpLocks/>
              </p:cNvGrpSpPr>
              <p:nvPr/>
            </p:nvGrpSpPr>
            <p:grpSpPr bwMode="auto">
              <a:xfrm>
                <a:off x="1915" y="2832"/>
                <a:ext cx="825" cy="332"/>
                <a:chOff x="384" y="1296"/>
                <a:chExt cx="288" cy="288"/>
              </a:xfrm>
            </p:grpSpPr>
            <p:sp>
              <p:nvSpPr>
                <p:cNvPr id="3140" name="Oval 68"/>
                <p:cNvSpPr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88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1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78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 sz="1800" b="1">
                      <a:ea typeface="宋体" pitchFamily="2" charset="-122"/>
                    </a:rPr>
                    <a:t>C+</a:t>
                  </a:r>
                </a:p>
              </p:txBody>
            </p:sp>
          </p:grpSp>
        </p:grpSp>
        <p:sp>
          <p:nvSpPr>
            <p:cNvPr id="3154" name="Line 82"/>
            <p:cNvSpPr>
              <a:spLocks noChangeShapeType="1"/>
            </p:cNvSpPr>
            <p:nvPr/>
          </p:nvSpPr>
          <p:spPr bwMode="auto">
            <a:xfrm flipH="1">
              <a:off x="1056" y="3164"/>
              <a:ext cx="171" cy="43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55" name="Line 83"/>
            <p:cNvSpPr>
              <a:spLocks noChangeShapeType="1"/>
            </p:cNvSpPr>
            <p:nvPr/>
          </p:nvSpPr>
          <p:spPr bwMode="auto">
            <a:xfrm>
              <a:off x="2328" y="3164"/>
              <a:ext cx="0" cy="44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56" name="Line 84"/>
            <p:cNvSpPr>
              <a:spLocks noChangeShapeType="1"/>
            </p:cNvSpPr>
            <p:nvPr/>
          </p:nvSpPr>
          <p:spPr bwMode="auto">
            <a:xfrm>
              <a:off x="3428" y="3164"/>
              <a:ext cx="0" cy="44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57" name="Line 85"/>
            <p:cNvSpPr>
              <a:spLocks noChangeShapeType="1"/>
            </p:cNvSpPr>
            <p:nvPr/>
          </p:nvSpPr>
          <p:spPr bwMode="auto">
            <a:xfrm>
              <a:off x="4464" y="3168"/>
              <a:ext cx="192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58" name="Line 86"/>
            <p:cNvSpPr>
              <a:spLocks noChangeShapeType="1"/>
            </p:cNvSpPr>
            <p:nvPr/>
          </p:nvSpPr>
          <p:spPr bwMode="auto">
            <a:xfrm>
              <a:off x="1227" y="3164"/>
              <a:ext cx="1101" cy="44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59" name="Line 87"/>
            <p:cNvSpPr>
              <a:spLocks noChangeShapeType="1"/>
            </p:cNvSpPr>
            <p:nvPr/>
          </p:nvSpPr>
          <p:spPr bwMode="auto">
            <a:xfrm>
              <a:off x="1364" y="3164"/>
              <a:ext cx="1927" cy="44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60" name="Line 88"/>
            <p:cNvSpPr>
              <a:spLocks noChangeShapeType="1"/>
            </p:cNvSpPr>
            <p:nvPr/>
          </p:nvSpPr>
          <p:spPr bwMode="auto">
            <a:xfrm>
              <a:off x="1502" y="3108"/>
              <a:ext cx="2890" cy="497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61" name="Line 89"/>
            <p:cNvSpPr>
              <a:spLocks noChangeShapeType="1"/>
            </p:cNvSpPr>
            <p:nvPr/>
          </p:nvSpPr>
          <p:spPr bwMode="auto">
            <a:xfrm flipH="1">
              <a:off x="1227" y="3108"/>
              <a:ext cx="825" cy="497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62" name="Line 90"/>
            <p:cNvSpPr>
              <a:spLocks noChangeShapeType="1"/>
            </p:cNvSpPr>
            <p:nvPr/>
          </p:nvSpPr>
          <p:spPr bwMode="auto">
            <a:xfrm>
              <a:off x="2465" y="3164"/>
              <a:ext cx="963" cy="44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63" name="Line 91"/>
            <p:cNvSpPr>
              <a:spLocks noChangeShapeType="1"/>
            </p:cNvSpPr>
            <p:nvPr/>
          </p:nvSpPr>
          <p:spPr bwMode="auto">
            <a:xfrm>
              <a:off x="2603" y="3108"/>
              <a:ext cx="1926" cy="497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64" name="Line 92"/>
            <p:cNvSpPr>
              <a:spLocks noChangeShapeType="1"/>
            </p:cNvSpPr>
            <p:nvPr/>
          </p:nvSpPr>
          <p:spPr bwMode="auto">
            <a:xfrm flipH="1">
              <a:off x="1296" y="3120"/>
              <a:ext cx="1870" cy="4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65" name="Line 93"/>
            <p:cNvSpPr>
              <a:spLocks noChangeShapeType="1"/>
            </p:cNvSpPr>
            <p:nvPr/>
          </p:nvSpPr>
          <p:spPr bwMode="auto">
            <a:xfrm flipH="1">
              <a:off x="2465" y="3164"/>
              <a:ext cx="826" cy="44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66" name="Line 94"/>
            <p:cNvSpPr>
              <a:spLocks noChangeShapeType="1"/>
            </p:cNvSpPr>
            <p:nvPr/>
          </p:nvSpPr>
          <p:spPr bwMode="auto">
            <a:xfrm>
              <a:off x="3566" y="3164"/>
              <a:ext cx="1042" cy="43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67" name="Line 95"/>
            <p:cNvSpPr>
              <a:spLocks noChangeShapeType="1"/>
            </p:cNvSpPr>
            <p:nvPr/>
          </p:nvSpPr>
          <p:spPr bwMode="auto">
            <a:xfrm flipH="1">
              <a:off x="3428" y="3164"/>
              <a:ext cx="964" cy="44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68" name="Line 96"/>
            <p:cNvSpPr>
              <a:spLocks noChangeShapeType="1"/>
            </p:cNvSpPr>
            <p:nvPr/>
          </p:nvSpPr>
          <p:spPr bwMode="auto">
            <a:xfrm flipH="1">
              <a:off x="2465" y="3164"/>
              <a:ext cx="1789" cy="44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69" name="Line 97"/>
            <p:cNvSpPr>
              <a:spLocks noChangeShapeType="1"/>
            </p:cNvSpPr>
            <p:nvPr/>
          </p:nvSpPr>
          <p:spPr bwMode="auto">
            <a:xfrm flipH="1">
              <a:off x="1344" y="3108"/>
              <a:ext cx="2910" cy="54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8" name="Group 98"/>
            <p:cNvGrpSpPr>
              <a:grpSpLocks/>
            </p:cNvGrpSpPr>
            <p:nvPr/>
          </p:nvGrpSpPr>
          <p:grpSpPr bwMode="auto">
            <a:xfrm>
              <a:off x="4846" y="3216"/>
              <a:ext cx="818" cy="371"/>
              <a:chOff x="384" y="1296"/>
              <a:chExt cx="288" cy="343"/>
            </a:xfrm>
          </p:grpSpPr>
          <p:sp>
            <p:nvSpPr>
              <p:cNvPr id="3171" name="Oval 99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2" name="Text Box 100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34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000" b="1" baseline="-25000">
                    <a:ea typeface="宋体" pitchFamily="2" charset="-122"/>
                  </a:rPr>
                  <a:t>END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endParaRPr lang="en-US" altLang="zh-CN" sz="2000" b="1" baseline="-25000">
                  <a:ea typeface="宋体" pitchFamily="2" charset="-122"/>
                </a:endParaRPr>
              </a:p>
            </p:txBody>
          </p:sp>
        </p:grpSp>
        <p:grpSp>
          <p:nvGrpSpPr>
            <p:cNvPr id="9" name="Group 101"/>
            <p:cNvGrpSpPr>
              <a:grpSpLocks/>
            </p:cNvGrpSpPr>
            <p:nvPr/>
          </p:nvGrpSpPr>
          <p:grpSpPr bwMode="auto">
            <a:xfrm>
              <a:off x="48" y="3168"/>
              <a:ext cx="866" cy="365"/>
              <a:chOff x="384" y="1296"/>
              <a:chExt cx="288" cy="313"/>
            </a:xfrm>
          </p:grpSpPr>
          <p:sp>
            <p:nvSpPr>
              <p:cNvPr id="3174" name="Oval 102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5" name="Text Box 103"/>
              <p:cNvSpPr txBox="1">
                <a:spLocks noChangeArrowheads="1"/>
              </p:cNvSpPr>
              <p:nvPr/>
            </p:nvSpPr>
            <p:spPr bwMode="auto">
              <a:xfrm>
                <a:off x="384" y="1296"/>
                <a:ext cx="288" cy="31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1400" b="1">
                    <a:ea typeface="宋体" pitchFamily="2" charset="-122"/>
                  </a:rPr>
                  <a:t>START</a:t>
                </a:r>
                <a:endParaRPr lang="en-US" altLang="zh-CN" sz="1400" b="1" baseline="-25000">
                  <a:ea typeface="宋体" pitchFamily="2" charset="-122"/>
                </a:endParaRPr>
              </a:p>
              <a:p>
                <a:pPr algn="ctr" eaLnBrk="0" hangingPunct="0">
                  <a:spcBef>
                    <a:spcPct val="50000"/>
                  </a:spcBef>
                </a:pPr>
                <a:endParaRPr lang="en-US" altLang="zh-CN" sz="1800" b="1" baseline="-25000">
                  <a:ea typeface="宋体" pitchFamily="2" charset="-122"/>
                </a:endParaRPr>
              </a:p>
            </p:txBody>
          </p:sp>
        </p:grpSp>
        <p:sp>
          <p:nvSpPr>
            <p:cNvPr id="3176" name="Line 104"/>
            <p:cNvSpPr>
              <a:spLocks noChangeShapeType="1"/>
            </p:cNvSpPr>
            <p:nvPr/>
          </p:nvSpPr>
          <p:spPr bwMode="auto">
            <a:xfrm flipH="1">
              <a:off x="568" y="3072"/>
              <a:ext cx="294" cy="12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8" name="Line 106"/>
            <p:cNvSpPr>
              <a:spLocks noChangeShapeType="1"/>
            </p:cNvSpPr>
            <p:nvPr/>
          </p:nvSpPr>
          <p:spPr bwMode="auto">
            <a:xfrm flipH="1" flipV="1">
              <a:off x="4846" y="3113"/>
              <a:ext cx="288" cy="103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0" name="Group 131"/>
            <p:cNvGrpSpPr>
              <a:grpSpLocks/>
            </p:cNvGrpSpPr>
            <p:nvPr/>
          </p:nvGrpSpPr>
          <p:grpSpPr bwMode="auto">
            <a:xfrm>
              <a:off x="480" y="3497"/>
              <a:ext cx="4800" cy="439"/>
              <a:chOff x="670" y="3497"/>
              <a:chExt cx="4416" cy="439"/>
            </a:xfrm>
          </p:grpSpPr>
          <p:grpSp>
            <p:nvGrpSpPr>
              <p:cNvPr id="11" name="Group 70"/>
              <p:cNvGrpSpPr>
                <a:grpSpLocks/>
              </p:cNvGrpSpPr>
              <p:nvPr/>
            </p:nvGrpSpPr>
            <p:grpSpPr bwMode="auto">
              <a:xfrm>
                <a:off x="814" y="3605"/>
                <a:ext cx="826" cy="331"/>
                <a:chOff x="384" y="1296"/>
                <a:chExt cx="288" cy="288"/>
              </a:xfrm>
            </p:grpSpPr>
            <p:sp>
              <p:nvSpPr>
                <p:cNvPr id="3143" name="Oval 71"/>
                <p:cNvSpPr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88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4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01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 sz="1800" b="1">
                      <a:ea typeface="宋体" pitchFamily="2" charset="-122"/>
                    </a:rPr>
                    <a:t>A-</a:t>
                  </a:r>
                  <a:endParaRPr lang="en-US" altLang="zh-CN" sz="1800" b="1" baseline="-25000">
                    <a:ea typeface="宋体" pitchFamily="2" charset="-122"/>
                  </a:endParaRPr>
                </a:p>
              </p:txBody>
            </p:sp>
          </p:grpSp>
          <p:grpSp>
            <p:nvGrpSpPr>
              <p:cNvPr id="12" name="Group 73"/>
              <p:cNvGrpSpPr>
                <a:grpSpLocks/>
              </p:cNvGrpSpPr>
              <p:nvPr/>
            </p:nvGrpSpPr>
            <p:grpSpPr bwMode="auto">
              <a:xfrm>
                <a:off x="4116" y="3605"/>
                <a:ext cx="826" cy="331"/>
                <a:chOff x="384" y="1296"/>
                <a:chExt cx="288" cy="288"/>
              </a:xfrm>
            </p:grpSpPr>
            <p:sp>
              <p:nvSpPr>
                <p:cNvPr id="3146" name="Oval 74"/>
                <p:cNvSpPr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88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7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01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 sz="1800" b="1">
                      <a:ea typeface="宋体" pitchFamily="2" charset="-122"/>
                    </a:rPr>
                    <a:t>T-</a:t>
                  </a:r>
                </a:p>
              </p:txBody>
            </p:sp>
          </p:grpSp>
          <p:grpSp>
            <p:nvGrpSpPr>
              <p:cNvPr id="13" name="Group 76"/>
              <p:cNvGrpSpPr>
                <a:grpSpLocks/>
              </p:cNvGrpSpPr>
              <p:nvPr/>
            </p:nvGrpSpPr>
            <p:grpSpPr bwMode="auto">
              <a:xfrm>
                <a:off x="3016" y="3605"/>
                <a:ext cx="825" cy="331"/>
                <a:chOff x="384" y="1296"/>
                <a:chExt cx="288" cy="288"/>
              </a:xfrm>
            </p:grpSpPr>
            <p:sp>
              <p:nvSpPr>
                <p:cNvPr id="3149" name="Oval 77"/>
                <p:cNvSpPr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88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50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01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 sz="1800" b="1">
                      <a:ea typeface="宋体" pitchFamily="2" charset="-122"/>
                    </a:rPr>
                    <a:t>G-</a:t>
                  </a:r>
                  <a:endParaRPr lang="en-US" altLang="zh-CN" sz="1800" b="1" baseline="-25000">
                    <a:ea typeface="宋体" pitchFamily="2" charset="-122"/>
                  </a:endParaRPr>
                </a:p>
              </p:txBody>
            </p:sp>
          </p:grpSp>
          <p:grpSp>
            <p:nvGrpSpPr>
              <p:cNvPr id="14" name="Group 79"/>
              <p:cNvGrpSpPr>
                <a:grpSpLocks/>
              </p:cNvGrpSpPr>
              <p:nvPr/>
            </p:nvGrpSpPr>
            <p:grpSpPr bwMode="auto">
              <a:xfrm>
                <a:off x="1915" y="3605"/>
                <a:ext cx="825" cy="331"/>
                <a:chOff x="384" y="1296"/>
                <a:chExt cx="288" cy="288"/>
              </a:xfrm>
            </p:grpSpPr>
            <p:sp>
              <p:nvSpPr>
                <p:cNvPr id="3152" name="Oval 80"/>
                <p:cNvSpPr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88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53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384" y="1296"/>
                  <a:ext cx="288" cy="201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 sz="1800" b="1">
                      <a:ea typeface="宋体" pitchFamily="2" charset="-122"/>
                    </a:rPr>
                    <a:t>C-</a:t>
                  </a:r>
                  <a:endParaRPr lang="en-US" altLang="zh-CN" sz="1800" b="1" baseline="-25000">
                    <a:ea typeface="宋体" pitchFamily="2" charset="-122"/>
                  </a:endParaRPr>
                </a:p>
              </p:txBody>
            </p:sp>
          </p:grpSp>
          <p:sp>
            <p:nvSpPr>
              <p:cNvPr id="3177" name="Line 105"/>
              <p:cNvSpPr>
                <a:spLocks noChangeShapeType="1"/>
              </p:cNvSpPr>
              <p:nvPr/>
            </p:nvSpPr>
            <p:spPr bwMode="auto">
              <a:xfrm flipH="1" flipV="1">
                <a:off x="670" y="3497"/>
                <a:ext cx="288" cy="151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9" name="Line 107"/>
              <p:cNvSpPr>
                <a:spLocks noChangeShapeType="1"/>
              </p:cNvSpPr>
              <p:nvPr/>
            </p:nvSpPr>
            <p:spPr bwMode="auto">
              <a:xfrm flipH="1">
                <a:off x="4798" y="3528"/>
                <a:ext cx="288" cy="12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5" name="Group 113"/>
            <p:cNvGrpSpPr>
              <a:grpSpLocks/>
            </p:cNvGrpSpPr>
            <p:nvPr/>
          </p:nvGrpSpPr>
          <p:grpSpPr bwMode="auto">
            <a:xfrm>
              <a:off x="912" y="2448"/>
              <a:ext cx="4128" cy="432"/>
              <a:chOff x="822" y="912"/>
              <a:chExt cx="4128" cy="432"/>
            </a:xfrm>
          </p:grpSpPr>
          <p:sp>
            <p:nvSpPr>
              <p:cNvPr id="3180" name="AutoShape 108"/>
              <p:cNvSpPr>
                <a:spLocks/>
              </p:cNvSpPr>
              <p:nvPr/>
            </p:nvSpPr>
            <p:spPr bwMode="auto">
              <a:xfrm rot="5400000">
                <a:off x="2766" y="-840"/>
                <a:ext cx="240" cy="4128"/>
              </a:xfrm>
              <a:prstGeom prst="leftBrace">
                <a:avLst>
                  <a:gd name="adj1" fmla="val 143333"/>
                  <a:gd name="adj2" fmla="val 53356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2" name="Text Box 110"/>
              <p:cNvSpPr txBox="1">
                <a:spLocks noChangeArrowheads="1"/>
              </p:cNvSpPr>
              <p:nvPr/>
            </p:nvSpPr>
            <p:spPr bwMode="auto">
              <a:xfrm>
                <a:off x="2448" y="912"/>
                <a:ext cx="120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>
                    <a:solidFill>
                      <a:srgbClr val="FF0000"/>
                    </a:solidFill>
                    <a:ea typeface="宋体" pitchFamily="2" charset="-122"/>
                  </a:rPr>
                  <a:t>CpG Island</a:t>
                </a:r>
              </a:p>
            </p:txBody>
          </p:sp>
        </p:grpSp>
        <p:grpSp>
          <p:nvGrpSpPr>
            <p:cNvPr id="16" name="Group 112"/>
            <p:cNvGrpSpPr>
              <a:grpSpLocks/>
            </p:cNvGrpSpPr>
            <p:nvPr/>
          </p:nvGrpSpPr>
          <p:grpSpPr bwMode="auto">
            <a:xfrm>
              <a:off x="816" y="3984"/>
              <a:ext cx="4128" cy="356"/>
              <a:chOff x="822" y="3744"/>
              <a:chExt cx="4128" cy="520"/>
            </a:xfrm>
          </p:grpSpPr>
          <p:sp>
            <p:nvSpPr>
              <p:cNvPr id="3181" name="AutoShape 109"/>
              <p:cNvSpPr>
                <a:spLocks/>
              </p:cNvSpPr>
              <p:nvPr/>
            </p:nvSpPr>
            <p:spPr bwMode="auto">
              <a:xfrm rot="16200000" flipV="1">
                <a:off x="2766" y="1800"/>
                <a:ext cx="240" cy="4128"/>
              </a:xfrm>
              <a:prstGeom prst="leftBrace">
                <a:avLst>
                  <a:gd name="adj1" fmla="val 143333"/>
                  <a:gd name="adj2" fmla="val 53356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3" name="Text Box 111"/>
              <p:cNvSpPr txBox="1">
                <a:spLocks noChangeArrowheads="1"/>
              </p:cNvSpPr>
              <p:nvPr/>
            </p:nvSpPr>
            <p:spPr bwMode="auto">
              <a:xfrm>
                <a:off x="2304" y="3984"/>
                <a:ext cx="1632" cy="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>
                    <a:solidFill>
                      <a:srgbClr val="FF0000"/>
                    </a:solidFill>
                    <a:ea typeface="宋体" pitchFamily="2" charset="-122"/>
                  </a:rPr>
                  <a:t>CpG NON-Island</a:t>
                </a:r>
              </a:p>
            </p:txBody>
          </p:sp>
        </p:grpSp>
      </p:grpSp>
      <p:sp>
        <p:nvSpPr>
          <p:cNvPr id="3188" name="Text Box 116"/>
          <p:cNvSpPr txBox="1">
            <a:spLocks noChangeArrowheads="1"/>
          </p:cNvSpPr>
          <p:nvPr/>
        </p:nvSpPr>
        <p:spPr bwMode="auto">
          <a:xfrm>
            <a:off x="114300" y="3733800"/>
            <a:ext cx="1905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ea typeface="宋体" pitchFamily="2" charset="-122"/>
              </a:rPr>
              <a:t>Hidden:</a:t>
            </a:r>
          </a:p>
        </p:txBody>
      </p:sp>
      <p:sp>
        <p:nvSpPr>
          <p:cNvPr id="3189" name="Text Box 117"/>
          <p:cNvSpPr txBox="1">
            <a:spLocks noChangeArrowheads="1"/>
          </p:cNvSpPr>
          <p:nvPr/>
        </p:nvSpPr>
        <p:spPr bwMode="auto">
          <a:xfrm>
            <a:off x="152400" y="1524000"/>
            <a:ext cx="2133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ea typeface="宋体" pitchFamily="2" charset="-122"/>
              </a:rPr>
              <a:t>Visible:</a:t>
            </a:r>
          </a:p>
        </p:txBody>
      </p:sp>
      <p:grpSp>
        <p:nvGrpSpPr>
          <p:cNvPr id="17" name="Group 152"/>
          <p:cNvGrpSpPr>
            <a:grpSpLocks/>
          </p:cNvGrpSpPr>
          <p:nvPr/>
        </p:nvGrpSpPr>
        <p:grpSpPr bwMode="auto">
          <a:xfrm>
            <a:off x="1257300" y="1524000"/>
            <a:ext cx="7162800" cy="1752600"/>
            <a:chOff x="528" y="864"/>
            <a:chExt cx="4992" cy="1392"/>
          </a:xfrm>
        </p:grpSpPr>
        <p:sp>
          <p:nvSpPr>
            <p:cNvPr id="3216" name="AutoShape 144"/>
            <p:cNvSpPr>
              <a:spLocks noChangeArrowheads="1"/>
            </p:cNvSpPr>
            <p:nvPr/>
          </p:nvSpPr>
          <p:spPr bwMode="auto">
            <a:xfrm>
              <a:off x="528" y="1008"/>
              <a:ext cx="1440" cy="1152"/>
            </a:xfrm>
            <a:prstGeom prst="irregularSeal2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3200">
                  <a:solidFill>
                    <a:srgbClr val="FF0000"/>
                  </a:solidFill>
                  <a:ea typeface="宋体" pitchFamily="2" charset="-122"/>
                </a:rPr>
                <a:t>A</a:t>
              </a:r>
            </a:p>
          </p:txBody>
        </p:sp>
        <p:sp>
          <p:nvSpPr>
            <p:cNvPr id="3217" name="AutoShape 145"/>
            <p:cNvSpPr>
              <a:spLocks noChangeArrowheads="1"/>
            </p:cNvSpPr>
            <p:nvPr/>
          </p:nvSpPr>
          <p:spPr bwMode="auto">
            <a:xfrm>
              <a:off x="2880" y="1008"/>
              <a:ext cx="1440" cy="1152"/>
            </a:xfrm>
            <a:prstGeom prst="irregularSeal2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3200">
                  <a:solidFill>
                    <a:srgbClr val="FF0000"/>
                  </a:solidFill>
                  <a:ea typeface="宋体" pitchFamily="2" charset="-122"/>
                </a:rPr>
                <a:t>G</a:t>
              </a:r>
            </a:p>
          </p:txBody>
        </p:sp>
        <p:sp>
          <p:nvSpPr>
            <p:cNvPr id="3219" name="AutoShape 147"/>
            <p:cNvSpPr>
              <a:spLocks noChangeArrowheads="1"/>
            </p:cNvSpPr>
            <p:nvPr/>
          </p:nvSpPr>
          <p:spPr bwMode="auto">
            <a:xfrm>
              <a:off x="4080" y="1008"/>
              <a:ext cx="1440" cy="1248"/>
            </a:xfrm>
            <a:prstGeom prst="irregularSeal1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3200">
                  <a:solidFill>
                    <a:schemeClr val="accent2"/>
                  </a:solidFill>
                  <a:ea typeface="宋体" pitchFamily="2" charset="-122"/>
                </a:rPr>
                <a:t>T</a:t>
              </a:r>
            </a:p>
          </p:txBody>
        </p:sp>
        <p:sp>
          <p:nvSpPr>
            <p:cNvPr id="3221" name="AutoShape 149"/>
            <p:cNvSpPr>
              <a:spLocks noChangeArrowheads="1"/>
            </p:cNvSpPr>
            <p:nvPr/>
          </p:nvSpPr>
          <p:spPr bwMode="auto">
            <a:xfrm>
              <a:off x="1680" y="864"/>
              <a:ext cx="1440" cy="1248"/>
            </a:xfrm>
            <a:prstGeom prst="irregularSeal1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3200">
                  <a:solidFill>
                    <a:schemeClr val="accent2"/>
                  </a:solidFill>
                  <a:ea typeface="宋体" pitchFamily="2" charset="-122"/>
                </a:rPr>
                <a:t>C</a:t>
              </a:r>
            </a:p>
          </p:txBody>
        </p:sp>
      </p:grpSp>
      <p:sp>
        <p:nvSpPr>
          <p:cNvPr id="3205" name="Line 133"/>
          <p:cNvSpPr>
            <a:spLocks noChangeShapeType="1"/>
          </p:cNvSpPr>
          <p:nvPr/>
        </p:nvSpPr>
        <p:spPr bwMode="auto">
          <a:xfrm flipV="1">
            <a:off x="1485900" y="2971800"/>
            <a:ext cx="457200" cy="2819400"/>
          </a:xfrm>
          <a:prstGeom prst="line">
            <a:avLst/>
          </a:prstGeom>
          <a:noFill/>
          <a:ln w="38100">
            <a:solidFill>
              <a:srgbClr val="9933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06" name="Line 134"/>
          <p:cNvSpPr>
            <a:spLocks noChangeShapeType="1"/>
          </p:cNvSpPr>
          <p:nvPr/>
        </p:nvSpPr>
        <p:spPr bwMode="auto">
          <a:xfrm flipV="1">
            <a:off x="3238500" y="2971800"/>
            <a:ext cx="419100" cy="2819400"/>
          </a:xfrm>
          <a:prstGeom prst="line">
            <a:avLst/>
          </a:prstGeom>
          <a:noFill/>
          <a:ln w="38100">
            <a:solidFill>
              <a:srgbClr val="9933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07" name="Line 135"/>
          <p:cNvSpPr>
            <a:spLocks noChangeShapeType="1"/>
          </p:cNvSpPr>
          <p:nvPr/>
        </p:nvSpPr>
        <p:spPr bwMode="auto">
          <a:xfrm flipH="1" flipV="1">
            <a:off x="5676900" y="2971800"/>
            <a:ext cx="152400" cy="2819400"/>
          </a:xfrm>
          <a:prstGeom prst="line">
            <a:avLst/>
          </a:prstGeom>
          <a:noFill/>
          <a:ln w="38100">
            <a:solidFill>
              <a:srgbClr val="9933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08" name="Line 136"/>
          <p:cNvSpPr>
            <a:spLocks noChangeShapeType="1"/>
          </p:cNvSpPr>
          <p:nvPr/>
        </p:nvSpPr>
        <p:spPr bwMode="auto">
          <a:xfrm flipH="1" flipV="1">
            <a:off x="7353300" y="2971800"/>
            <a:ext cx="381000" cy="2819400"/>
          </a:xfrm>
          <a:prstGeom prst="line">
            <a:avLst/>
          </a:prstGeom>
          <a:noFill/>
          <a:ln w="38100">
            <a:solidFill>
              <a:srgbClr val="9933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10" name="Line 138"/>
          <p:cNvSpPr>
            <a:spLocks noChangeShapeType="1"/>
          </p:cNvSpPr>
          <p:nvPr/>
        </p:nvSpPr>
        <p:spPr bwMode="auto">
          <a:xfrm flipV="1">
            <a:off x="1866900" y="2971800"/>
            <a:ext cx="228600" cy="1787525"/>
          </a:xfrm>
          <a:prstGeom prst="line">
            <a:avLst/>
          </a:prstGeom>
          <a:noFill/>
          <a:ln w="38100">
            <a:solidFill>
              <a:srgbClr val="9933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12" name="Line 140"/>
          <p:cNvSpPr>
            <a:spLocks noChangeShapeType="1"/>
          </p:cNvSpPr>
          <p:nvPr/>
        </p:nvSpPr>
        <p:spPr bwMode="auto">
          <a:xfrm flipV="1">
            <a:off x="3590925" y="2971800"/>
            <a:ext cx="180975" cy="1800225"/>
          </a:xfrm>
          <a:prstGeom prst="line">
            <a:avLst/>
          </a:prstGeom>
          <a:noFill/>
          <a:ln w="38100">
            <a:solidFill>
              <a:srgbClr val="9933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13" name="Line 141"/>
          <p:cNvSpPr>
            <a:spLocks noChangeShapeType="1"/>
          </p:cNvSpPr>
          <p:nvPr/>
        </p:nvSpPr>
        <p:spPr bwMode="auto">
          <a:xfrm flipH="1" flipV="1">
            <a:off x="5600700" y="2971800"/>
            <a:ext cx="0" cy="1857375"/>
          </a:xfrm>
          <a:prstGeom prst="line">
            <a:avLst/>
          </a:prstGeom>
          <a:noFill/>
          <a:ln w="38100">
            <a:solidFill>
              <a:srgbClr val="9933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14" name="Line 142"/>
          <p:cNvSpPr>
            <a:spLocks noChangeShapeType="1"/>
          </p:cNvSpPr>
          <p:nvPr/>
        </p:nvSpPr>
        <p:spPr bwMode="auto">
          <a:xfrm flipV="1">
            <a:off x="7277100" y="2971800"/>
            <a:ext cx="0" cy="1857375"/>
          </a:xfrm>
          <a:prstGeom prst="line">
            <a:avLst/>
          </a:prstGeom>
          <a:noFill/>
          <a:ln w="38100">
            <a:solidFill>
              <a:srgbClr val="9933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Group 157"/>
          <p:cNvGrpSpPr>
            <a:grpSpLocks/>
          </p:cNvGrpSpPr>
          <p:nvPr/>
        </p:nvGrpSpPr>
        <p:grpSpPr bwMode="auto">
          <a:xfrm>
            <a:off x="-1000125" y="1981200"/>
            <a:ext cx="11144250" cy="3643313"/>
            <a:chOff x="0" y="0"/>
            <a:chExt cx="7020" cy="2295"/>
          </a:xfrm>
        </p:grpSpPr>
        <p:sp>
          <p:nvSpPr>
            <p:cNvPr id="3226" name="Rectangle 154"/>
            <p:cNvSpPr>
              <a:spLocks noChangeArrowheads="1"/>
            </p:cNvSpPr>
            <p:nvPr/>
          </p:nvSpPr>
          <p:spPr bwMode="auto">
            <a:xfrm>
              <a:off x="0" y="0"/>
              <a:ext cx="1989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27" name="Rectangle 155"/>
            <p:cNvSpPr>
              <a:spLocks noChangeArrowheads="1"/>
            </p:cNvSpPr>
            <p:nvPr/>
          </p:nvSpPr>
          <p:spPr bwMode="auto">
            <a:xfrm>
              <a:off x="0" y="0"/>
              <a:ext cx="7020" cy="2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altLang="zh-CN">
                  <a:solidFill>
                    <a:srgbClr val="000000"/>
                  </a:solidFill>
                  <a:latin typeface="Verdana" pitchFamily="34" charset="0"/>
                  <a:ea typeface="宋体" pitchFamily="2" charset="-122"/>
                </a:rPr>
                <a:t>  </a:t>
              </a:r>
              <a:r>
                <a:rPr lang="en-US" altLang="zh-CN" sz="23300">
                  <a:solidFill>
                    <a:srgbClr val="000000"/>
                  </a:solidFill>
                  <a:latin typeface="Verdana" pitchFamily="34" charset="0"/>
                  <a:ea typeface="宋体" pitchFamily="2" charset="-122"/>
                </a:rPr>
                <a:t> </a:t>
              </a:r>
              <a:r>
                <a:rPr lang="en-US" altLang="zh-CN">
                  <a:solidFill>
                    <a:srgbClr val="000000"/>
                  </a:solidFill>
                  <a:latin typeface="Verdana" pitchFamily="34" charset="0"/>
                  <a:ea typeface="宋体" pitchFamily="2" charset="-122"/>
                </a:rPr>
                <a:t>                        </a:t>
              </a:r>
            </a:p>
          </p:txBody>
        </p:sp>
      </p:grpSp>
      <p:sp>
        <p:nvSpPr>
          <p:cNvPr id="85" name="标题 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示意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04800" y="1600200"/>
            <a:ext cx="2057400" cy="2819400"/>
            <a:chOff x="192" y="1008"/>
            <a:chExt cx="1296" cy="1776"/>
          </a:xfrm>
        </p:grpSpPr>
        <p:sp>
          <p:nvSpPr>
            <p:cNvPr id="21508" name="Text Box 4"/>
            <p:cNvSpPr txBox="1">
              <a:spLocks noChangeArrowheads="1"/>
            </p:cNvSpPr>
            <p:nvPr/>
          </p:nvSpPr>
          <p:spPr bwMode="auto">
            <a:xfrm>
              <a:off x="240" y="1104"/>
              <a:ext cx="1248" cy="1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FF0000"/>
                  </a:solidFill>
                  <a:ea typeface="宋体" pitchFamily="2" charset="-122"/>
                </a:rPr>
                <a:t>CG-RICH sequences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200" b="1">
                  <a:ea typeface="宋体" pitchFamily="2" charset="-122"/>
                </a:rPr>
                <a:t>AATAGAGAGGTTCGACTCTGCATTTCCCAAATACGTAATGCTTACGGTACACGACCCAAGCTCTCTGCTTGAATCCCAAATCTGAGCGGACAGATGAGGGGGCGCAGAGGAAAAACAGGTTTTGGACCCTACATAAANAGAGAGGTTCGTAAATAGAGA</a:t>
              </a:r>
            </a:p>
          </p:txBody>
        </p:sp>
        <p:sp>
          <p:nvSpPr>
            <p:cNvPr id="21509" name="AutoShape 5"/>
            <p:cNvSpPr>
              <a:spLocks noChangeArrowheads="1"/>
            </p:cNvSpPr>
            <p:nvPr/>
          </p:nvSpPr>
          <p:spPr bwMode="auto">
            <a:xfrm>
              <a:off x="192" y="1008"/>
              <a:ext cx="1296" cy="1776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6858000" y="1600200"/>
            <a:ext cx="2057400" cy="2895600"/>
            <a:chOff x="4320" y="1008"/>
            <a:chExt cx="1296" cy="1824"/>
          </a:xfrm>
        </p:grpSpPr>
        <p:sp>
          <p:nvSpPr>
            <p:cNvPr id="21519" name="Text Box 15"/>
            <p:cNvSpPr txBox="1">
              <a:spLocks noChangeArrowheads="1"/>
            </p:cNvSpPr>
            <p:nvPr/>
          </p:nvSpPr>
          <p:spPr bwMode="auto">
            <a:xfrm>
              <a:off x="4320" y="1104"/>
              <a:ext cx="1248" cy="1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FF0000"/>
                  </a:solidFill>
                  <a:ea typeface="宋体" pitchFamily="2" charset="-122"/>
                </a:rPr>
                <a:t>CG-POOR sequences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200" b="1">
                  <a:ea typeface="宋体" pitchFamily="2" charset="-122"/>
                </a:rPr>
                <a:t>GGTTCGACTCTGCATTTCCCAAATACGTAATGCTTACGGTTAAATAGAGAGGTTCGACTCTGCATTTCCCAAATACGTAATGCTTACGGTACACGACCCAAGCTCTCTGCTTGTAACTTGTTTTNGTCGCAGCTGGTCTTGCCTTTGCTGGGGCTGCTGA</a:t>
              </a:r>
            </a:p>
          </p:txBody>
        </p:sp>
        <p:sp>
          <p:nvSpPr>
            <p:cNvPr id="21520" name="AutoShape 16"/>
            <p:cNvSpPr>
              <a:spLocks noChangeArrowheads="1"/>
            </p:cNvSpPr>
            <p:nvPr/>
          </p:nvSpPr>
          <p:spPr bwMode="auto">
            <a:xfrm>
              <a:off x="4320" y="1008"/>
              <a:ext cx="1296" cy="1824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4191000" y="1905000"/>
            <a:ext cx="1219200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pitchFamily="2" charset="-122"/>
              </a:rPr>
              <a:t>HOW?</a:t>
            </a:r>
          </a:p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ML or Forward/Backward algorithm</a:t>
            </a: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HMM</a:t>
            </a:r>
            <a:r>
              <a:rPr lang="zh-CN" altLang="en-US" smtClean="0"/>
              <a:t>训练问题</a:t>
            </a:r>
            <a:endParaRPr lang="zh-CN" altLang="en-US" dirty="0"/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030617"/>
              </p:ext>
            </p:extLst>
          </p:nvPr>
        </p:nvGraphicFramePr>
        <p:xfrm>
          <a:off x="2286000" y="4419600"/>
          <a:ext cx="4622800" cy="223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4" name="Formula" r:id="rId3" imgW="3506760" imgH="1697040" progId="Equation.Ribbit">
                  <p:embed/>
                </p:oleObj>
              </mc:Choice>
              <mc:Fallback>
                <p:oleObj name="Formula" r:id="rId3" imgW="3506760" imgH="1697040" progId="Equation.Ribbit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419600"/>
                        <a:ext cx="4622800" cy="2236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圆角矩形 33"/>
          <p:cNvSpPr/>
          <p:nvPr/>
        </p:nvSpPr>
        <p:spPr>
          <a:xfrm>
            <a:off x="4857752" y="5643578"/>
            <a:ext cx="2000264" cy="1000132"/>
          </a:xfrm>
          <a:prstGeom prst="roundRect">
            <a:avLst/>
          </a:prstGeom>
          <a:solidFill>
            <a:srgbClr val="FF3399">
              <a:alpha val="0"/>
            </a:srgbClr>
          </a:solidFill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99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786050" y="4643446"/>
            <a:ext cx="2000264" cy="1000132"/>
          </a:xfrm>
          <a:prstGeom prst="roundRect">
            <a:avLst/>
          </a:prstGeom>
          <a:solidFill>
            <a:srgbClr val="FF3399">
              <a:alpha val="0"/>
            </a:srgbClr>
          </a:solidFill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3399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rot="16200000" flipV="1">
            <a:off x="1964513" y="4179099"/>
            <a:ext cx="857256" cy="785818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4" idx="3"/>
          </p:cNvCxnSpPr>
          <p:nvPr/>
        </p:nvCxnSpPr>
        <p:spPr>
          <a:xfrm flipV="1">
            <a:off x="6858016" y="3929066"/>
            <a:ext cx="1571636" cy="2214578"/>
          </a:xfrm>
          <a:prstGeom prst="line">
            <a:avLst/>
          </a:prstGeom>
          <a:ln w="571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6" grpId="0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解码问题</a:t>
            </a:r>
            <a:endParaRPr lang="zh-CN" altLang="en-US" dirty="0"/>
          </a:p>
        </p:txBody>
      </p:sp>
      <p:sp>
        <p:nvSpPr>
          <p:cNvPr id="7475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sz="2400">
                <a:ea typeface="宋体" pitchFamily="2" charset="-122"/>
              </a:rPr>
              <a:t>                              </a:t>
            </a:r>
            <a:r>
              <a:rPr lang="en-US" altLang="zh-CN" sz="3600">
                <a:ea typeface="宋体" pitchFamily="2" charset="-122"/>
              </a:rPr>
              <a:t>Viterbi Algorithm</a:t>
            </a:r>
          </a:p>
          <a:p>
            <a:r>
              <a:rPr lang="en-US" altLang="zh-CN" sz="2400">
                <a:ea typeface="宋体" pitchFamily="2" charset="-122"/>
              </a:rPr>
              <a:t>Decoding- Meaning of observation sequence by looking at the underlying states.</a:t>
            </a:r>
          </a:p>
          <a:p>
            <a:r>
              <a:rPr lang="en-US" altLang="zh-CN" sz="2400">
                <a:ea typeface="宋体" pitchFamily="2" charset="-122"/>
              </a:rPr>
              <a:t>Hidden states A+,C+,G+,T+,A-,C-,G-,T-</a:t>
            </a:r>
          </a:p>
          <a:p>
            <a:r>
              <a:rPr lang="en-US" altLang="zh-CN" sz="2400">
                <a:ea typeface="宋体" pitchFamily="2" charset="-122"/>
              </a:rPr>
              <a:t>Observation sequence </a:t>
            </a:r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CGCGA</a:t>
            </a:r>
          </a:p>
          <a:p>
            <a:r>
              <a:rPr lang="en-US" altLang="zh-CN" sz="2400">
                <a:ea typeface="宋体" pitchFamily="2" charset="-122"/>
              </a:rPr>
              <a:t>State sequences C+,G+,C+,G+,A+  or    C-,G-,C-,G-,A-  </a:t>
            </a:r>
          </a:p>
          <a:p>
            <a:pPr>
              <a:buFontTx/>
              <a:buNone/>
            </a:pPr>
            <a:r>
              <a:rPr lang="en-US" altLang="zh-CN" sz="2400">
                <a:ea typeface="宋体" pitchFamily="2" charset="-122"/>
              </a:rPr>
              <a:t>	or  C+,G-,C+,G-,A+</a:t>
            </a:r>
          </a:p>
          <a:p>
            <a:r>
              <a:rPr lang="en-US" altLang="zh-CN" sz="2400">
                <a:ea typeface="宋体" pitchFamily="2" charset="-122"/>
              </a:rPr>
              <a:t>Most Probable Path C+,G+,C+,G+,A+</a:t>
            </a:r>
          </a:p>
          <a:p>
            <a:pPr>
              <a:buFontTx/>
              <a:buNone/>
            </a:pPr>
            <a:endParaRPr lang="en-US" altLang="zh-CN" sz="240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解码问题</a:t>
            </a:r>
            <a:endParaRPr lang="zh-CN" altLang="en-US" dirty="0"/>
          </a:p>
        </p:txBody>
      </p:sp>
      <p:sp>
        <p:nvSpPr>
          <p:cNvPr id="8704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sz="2400">
                <a:ea typeface="宋体" pitchFamily="2" charset="-122"/>
              </a:rPr>
              <a:t>                              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2778125" y="3162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869950" y="2432050"/>
            <a:ext cx="7861300" cy="366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endParaRPr lang="zh-CN" altLang="zh-CN"/>
          </a:p>
        </p:txBody>
      </p:sp>
      <p:sp>
        <p:nvSpPr>
          <p:cNvPr id="87047" name="AutoShape 7"/>
          <p:cNvSpPr>
            <a:spLocks noChangeArrowheads="1"/>
          </p:cNvSpPr>
          <p:nvPr/>
        </p:nvSpPr>
        <p:spPr bwMode="auto">
          <a:xfrm>
            <a:off x="1879600" y="30511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C+</a:t>
            </a:r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1879600" y="37369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T+</a:t>
            </a:r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>
            <a:off x="1879600" y="43084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A-</a:t>
            </a:r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1879600" y="46513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C-</a:t>
            </a:r>
          </a:p>
        </p:txBody>
      </p:sp>
      <p:sp>
        <p:nvSpPr>
          <p:cNvPr id="87051" name="AutoShape 11"/>
          <p:cNvSpPr>
            <a:spLocks noChangeArrowheads="1"/>
          </p:cNvSpPr>
          <p:nvPr/>
        </p:nvSpPr>
        <p:spPr bwMode="auto">
          <a:xfrm>
            <a:off x="1879600" y="49942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G-</a:t>
            </a:r>
          </a:p>
        </p:txBody>
      </p:sp>
      <p:sp>
        <p:nvSpPr>
          <p:cNvPr id="87052" name="AutoShape 12"/>
          <p:cNvSpPr>
            <a:spLocks noChangeArrowheads="1"/>
          </p:cNvSpPr>
          <p:nvPr/>
        </p:nvSpPr>
        <p:spPr bwMode="auto">
          <a:xfrm>
            <a:off x="1879600" y="53371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T-</a:t>
            </a:r>
          </a:p>
        </p:txBody>
      </p:sp>
      <p:sp>
        <p:nvSpPr>
          <p:cNvPr id="87053" name="AutoShape 13"/>
          <p:cNvSpPr>
            <a:spLocks noChangeArrowheads="1"/>
          </p:cNvSpPr>
          <p:nvPr/>
        </p:nvSpPr>
        <p:spPr bwMode="auto">
          <a:xfrm>
            <a:off x="1879600" y="27082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A+</a:t>
            </a:r>
          </a:p>
        </p:txBody>
      </p:sp>
      <p:sp>
        <p:nvSpPr>
          <p:cNvPr id="87054" name="AutoShape 14"/>
          <p:cNvSpPr>
            <a:spLocks noChangeArrowheads="1"/>
          </p:cNvSpPr>
          <p:nvPr/>
        </p:nvSpPr>
        <p:spPr bwMode="auto">
          <a:xfrm>
            <a:off x="1879600" y="33940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G+</a:t>
            </a:r>
          </a:p>
        </p:txBody>
      </p:sp>
      <p:sp>
        <p:nvSpPr>
          <p:cNvPr id="87055" name="AutoShape 15"/>
          <p:cNvSpPr>
            <a:spLocks noChangeArrowheads="1"/>
          </p:cNvSpPr>
          <p:nvPr/>
        </p:nvSpPr>
        <p:spPr bwMode="auto">
          <a:xfrm>
            <a:off x="3022600" y="30511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C+</a:t>
            </a:r>
          </a:p>
        </p:txBody>
      </p:sp>
      <p:sp>
        <p:nvSpPr>
          <p:cNvPr id="87056" name="AutoShape 16"/>
          <p:cNvSpPr>
            <a:spLocks noChangeArrowheads="1"/>
          </p:cNvSpPr>
          <p:nvPr/>
        </p:nvSpPr>
        <p:spPr bwMode="auto">
          <a:xfrm>
            <a:off x="3022600" y="37369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T+</a:t>
            </a:r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3022600" y="43084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A-</a:t>
            </a:r>
          </a:p>
        </p:txBody>
      </p:sp>
      <p:sp>
        <p:nvSpPr>
          <p:cNvPr id="87058" name="AutoShape 18"/>
          <p:cNvSpPr>
            <a:spLocks noChangeArrowheads="1"/>
          </p:cNvSpPr>
          <p:nvPr/>
        </p:nvSpPr>
        <p:spPr bwMode="auto">
          <a:xfrm>
            <a:off x="3022600" y="46513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C-</a:t>
            </a:r>
          </a:p>
        </p:txBody>
      </p:sp>
      <p:sp>
        <p:nvSpPr>
          <p:cNvPr id="87059" name="AutoShape 19"/>
          <p:cNvSpPr>
            <a:spLocks noChangeArrowheads="1"/>
          </p:cNvSpPr>
          <p:nvPr/>
        </p:nvSpPr>
        <p:spPr bwMode="auto">
          <a:xfrm>
            <a:off x="3022600" y="49942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G-</a:t>
            </a:r>
          </a:p>
        </p:txBody>
      </p:sp>
      <p:sp>
        <p:nvSpPr>
          <p:cNvPr id="87060" name="AutoShape 20"/>
          <p:cNvSpPr>
            <a:spLocks noChangeArrowheads="1"/>
          </p:cNvSpPr>
          <p:nvPr/>
        </p:nvSpPr>
        <p:spPr bwMode="auto">
          <a:xfrm>
            <a:off x="3022600" y="53371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T-</a:t>
            </a:r>
          </a:p>
        </p:txBody>
      </p:sp>
      <p:sp>
        <p:nvSpPr>
          <p:cNvPr id="87061" name="AutoShape 21"/>
          <p:cNvSpPr>
            <a:spLocks noChangeArrowheads="1"/>
          </p:cNvSpPr>
          <p:nvPr/>
        </p:nvSpPr>
        <p:spPr bwMode="auto">
          <a:xfrm>
            <a:off x="3022600" y="27082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A+</a:t>
            </a:r>
          </a:p>
        </p:txBody>
      </p:sp>
      <p:sp>
        <p:nvSpPr>
          <p:cNvPr id="87062" name="AutoShape 22"/>
          <p:cNvSpPr>
            <a:spLocks noChangeArrowheads="1"/>
          </p:cNvSpPr>
          <p:nvPr/>
        </p:nvSpPr>
        <p:spPr bwMode="auto">
          <a:xfrm>
            <a:off x="3022600" y="33940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G+</a:t>
            </a:r>
          </a:p>
        </p:txBody>
      </p:sp>
      <p:sp>
        <p:nvSpPr>
          <p:cNvPr id="87063" name="AutoShape 23"/>
          <p:cNvSpPr>
            <a:spLocks noChangeArrowheads="1"/>
          </p:cNvSpPr>
          <p:nvPr/>
        </p:nvSpPr>
        <p:spPr bwMode="auto">
          <a:xfrm>
            <a:off x="4165600" y="30511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C+</a:t>
            </a:r>
          </a:p>
        </p:txBody>
      </p:sp>
      <p:sp>
        <p:nvSpPr>
          <p:cNvPr id="87064" name="AutoShape 24"/>
          <p:cNvSpPr>
            <a:spLocks noChangeArrowheads="1"/>
          </p:cNvSpPr>
          <p:nvPr/>
        </p:nvSpPr>
        <p:spPr bwMode="auto">
          <a:xfrm>
            <a:off x="4165600" y="37369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T+</a:t>
            </a:r>
          </a:p>
        </p:txBody>
      </p:sp>
      <p:sp>
        <p:nvSpPr>
          <p:cNvPr id="87065" name="AutoShape 25"/>
          <p:cNvSpPr>
            <a:spLocks noChangeArrowheads="1"/>
          </p:cNvSpPr>
          <p:nvPr/>
        </p:nvSpPr>
        <p:spPr bwMode="auto">
          <a:xfrm>
            <a:off x="4165600" y="43084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A-</a:t>
            </a:r>
          </a:p>
        </p:txBody>
      </p:sp>
      <p:sp>
        <p:nvSpPr>
          <p:cNvPr id="87066" name="AutoShape 26"/>
          <p:cNvSpPr>
            <a:spLocks noChangeArrowheads="1"/>
          </p:cNvSpPr>
          <p:nvPr/>
        </p:nvSpPr>
        <p:spPr bwMode="auto">
          <a:xfrm>
            <a:off x="4165600" y="46513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C-</a:t>
            </a:r>
          </a:p>
        </p:txBody>
      </p:sp>
      <p:sp>
        <p:nvSpPr>
          <p:cNvPr id="87067" name="AutoShape 27"/>
          <p:cNvSpPr>
            <a:spLocks noChangeArrowheads="1"/>
          </p:cNvSpPr>
          <p:nvPr/>
        </p:nvSpPr>
        <p:spPr bwMode="auto">
          <a:xfrm>
            <a:off x="4165600" y="49942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G-</a:t>
            </a:r>
          </a:p>
        </p:txBody>
      </p:sp>
      <p:sp>
        <p:nvSpPr>
          <p:cNvPr id="87068" name="AutoShape 28"/>
          <p:cNvSpPr>
            <a:spLocks noChangeArrowheads="1"/>
          </p:cNvSpPr>
          <p:nvPr/>
        </p:nvSpPr>
        <p:spPr bwMode="auto">
          <a:xfrm>
            <a:off x="4165600" y="53371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T-</a:t>
            </a:r>
          </a:p>
        </p:txBody>
      </p:sp>
      <p:sp>
        <p:nvSpPr>
          <p:cNvPr id="87069" name="AutoShape 29"/>
          <p:cNvSpPr>
            <a:spLocks noChangeArrowheads="1"/>
          </p:cNvSpPr>
          <p:nvPr/>
        </p:nvSpPr>
        <p:spPr bwMode="auto">
          <a:xfrm>
            <a:off x="4165600" y="27082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A+</a:t>
            </a:r>
          </a:p>
        </p:txBody>
      </p:sp>
      <p:sp>
        <p:nvSpPr>
          <p:cNvPr id="87070" name="AutoShape 30"/>
          <p:cNvSpPr>
            <a:spLocks noChangeArrowheads="1"/>
          </p:cNvSpPr>
          <p:nvPr/>
        </p:nvSpPr>
        <p:spPr bwMode="auto">
          <a:xfrm>
            <a:off x="4165600" y="33940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G+</a:t>
            </a:r>
          </a:p>
        </p:txBody>
      </p:sp>
      <p:sp>
        <p:nvSpPr>
          <p:cNvPr id="87071" name="AutoShape 31"/>
          <p:cNvSpPr>
            <a:spLocks noChangeArrowheads="1"/>
          </p:cNvSpPr>
          <p:nvPr/>
        </p:nvSpPr>
        <p:spPr bwMode="auto">
          <a:xfrm>
            <a:off x="5194300" y="37369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T+</a:t>
            </a:r>
          </a:p>
        </p:txBody>
      </p:sp>
      <p:sp>
        <p:nvSpPr>
          <p:cNvPr id="87072" name="AutoShape 32"/>
          <p:cNvSpPr>
            <a:spLocks noChangeArrowheads="1"/>
          </p:cNvSpPr>
          <p:nvPr/>
        </p:nvSpPr>
        <p:spPr bwMode="auto">
          <a:xfrm>
            <a:off x="5194300" y="43084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A-</a:t>
            </a:r>
          </a:p>
        </p:txBody>
      </p:sp>
      <p:sp>
        <p:nvSpPr>
          <p:cNvPr id="87073" name="AutoShape 33"/>
          <p:cNvSpPr>
            <a:spLocks noChangeArrowheads="1"/>
          </p:cNvSpPr>
          <p:nvPr/>
        </p:nvSpPr>
        <p:spPr bwMode="auto">
          <a:xfrm>
            <a:off x="5194300" y="46513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C-</a:t>
            </a:r>
          </a:p>
        </p:txBody>
      </p:sp>
      <p:sp>
        <p:nvSpPr>
          <p:cNvPr id="87074" name="AutoShape 34"/>
          <p:cNvSpPr>
            <a:spLocks noChangeArrowheads="1"/>
          </p:cNvSpPr>
          <p:nvPr/>
        </p:nvSpPr>
        <p:spPr bwMode="auto">
          <a:xfrm>
            <a:off x="5194300" y="49942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G-</a:t>
            </a:r>
          </a:p>
        </p:txBody>
      </p:sp>
      <p:sp>
        <p:nvSpPr>
          <p:cNvPr id="87075" name="AutoShape 35"/>
          <p:cNvSpPr>
            <a:spLocks noChangeArrowheads="1"/>
          </p:cNvSpPr>
          <p:nvPr/>
        </p:nvSpPr>
        <p:spPr bwMode="auto">
          <a:xfrm>
            <a:off x="5194300" y="53371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T-</a:t>
            </a:r>
          </a:p>
        </p:txBody>
      </p:sp>
      <p:sp>
        <p:nvSpPr>
          <p:cNvPr id="87076" name="AutoShape 36"/>
          <p:cNvSpPr>
            <a:spLocks noChangeArrowheads="1"/>
          </p:cNvSpPr>
          <p:nvPr/>
        </p:nvSpPr>
        <p:spPr bwMode="auto">
          <a:xfrm>
            <a:off x="5194300" y="27082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A+</a:t>
            </a:r>
          </a:p>
        </p:txBody>
      </p:sp>
      <p:sp>
        <p:nvSpPr>
          <p:cNvPr id="87077" name="AutoShape 37"/>
          <p:cNvSpPr>
            <a:spLocks noChangeArrowheads="1"/>
          </p:cNvSpPr>
          <p:nvPr/>
        </p:nvSpPr>
        <p:spPr bwMode="auto">
          <a:xfrm>
            <a:off x="5194300" y="33940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G+</a:t>
            </a:r>
          </a:p>
        </p:txBody>
      </p:sp>
      <p:sp>
        <p:nvSpPr>
          <p:cNvPr id="87080" name="Line 40"/>
          <p:cNvSpPr>
            <a:spLocks noChangeShapeType="1"/>
          </p:cNvSpPr>
          <p:nvPr/>
        </p:nvSpPr>
        <p:spPr bwMode="auto">
          <a:xfrm>
            <a:off x="4648200" y="3086100"/>
            <a:ext cx="57150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7081" name="AutoShape 41"/>
          <p:cNvSpPr>
            <a:spLocks noChangeArrowheads="1"/>
          </p:cNvSpPr>
          <p:nvPr/>
        </p:nvSpPr>
        <p:spPr bwMode="auto">
          <a:xfrm>
            <a:off x="6223000" y="30511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C+</a:t>
            </a:r>
          </a:p>
        </p:txBody>
      </p:sp>
      <p:sp>
        <p:nvSpPr>
          <p:cNvPr id="87082" name="AutoShape 42"/>
          <p:cNvSpPr>
            <a:spLocks noChangeArrowheads="1"/>
          </p:cNvSpPr>
          <p:nvPr/>
        </p:nvSpPr>
        <p:spPr bwMode="auto">
          <a:xfrm>
            <a:off x="6223000" y="37369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T+</a:t>
            </a:r>
          </a:p>
        </p:txBody>
      </p:sp>
      <p:sp>
        <p:nvSpPr>
          <p:cNvPr id="87083" name="AutoShape 43"/>
          <p:cNvSpPr>
            <a:spLocks noChangeArrowheads="1"/>
          </p:cNvSpPr>
          <p:nvPr/>
        </p:nvSpPr>
        <p:spPr bwMode="auto">
          <a:xfrm>
            <a:off x="6223000" y="4316413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A-</a:t>
            </a:r>
          </a:p>
        </p:txBody>
      </p:sp>
      <p:sp>
        <p:nvSpPr>
          <p:cNvPr id="87084" name="AutoShape 44"/>
          <p:cNvSpPr>
            <a:spLocks noChangeArrowheads="1"/>
          </p:cNvSpPr>
          <p:nvPr/>
        </p:nvSpPr>
        <p:spPr bwMode="auto">
          <a:xfrm>
            <a:off x="6223000" y="4659313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C-</a:t>
            </a:r>
          </a:p>
        </p:txBody>
      </p:sp>
      <p:sp>
        <p:nvSpPr>
          <p:cNvPr id="87085" name="AutoShape 45"/>
          <p:cNvSpPr>
            <a:spLocks noChangeArrowheads="1"/>
          </p:cNvSpPr>
          <p:nvPr/>
        </p:nvSpPr>
        <p:spPr bwMode="auto">
          <a:xfrm>
            <a:off x="6223000" y="5002213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G-</a:t>
            </a:r>
          </a:p>
        </p:txBody>
      </p:sp>
      <p:sp>
        <p:nvSpPr>
          <p:cNvPr id="87086" name="AutoShape 46"/>
          <p:cNvSpPr>
            <a:spLocks noChangeArrowheads="1"/>
          </p:cNvSpPr>
          <p:nvPr/>
        </p:nvSpPr>
        <p:spPr bwMode="auto">
          <a:xfrm>
            <a:off x="6223000" y="27082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A+</a:t>
            </a:r>
          </a:p>
        </p:txBody>
      </p:sp>
      <p:sp>
        <p:nvSpPr>
          <p:cNvPr id="87087" name="AutoShape 47"/>
          <p:cNvSpPr>
            <a:spLocks noChangeArrowheads="1"/>
          </p:cNvSpPr>
          <p:nvPr/>
        </p:nvSpPr>
        <p:spPr bwMode="auto">
          <a:xfrm>
            <a:off x="6223000" y="3394075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G+</a:t>
            </a:r>
          </a:p>
        </p:txBody>
      </p:sp>
      <p:sp>
        <p:nvSpPr>
          <p:cNvPr id="87088" name="Line 48"/>
          <p:cNvSpPr>
            <a:spLocks noChangeShapeType="1"/>
          </p:cNvSpPr>
          <p:nvPr/>
        </p:nvSpPr>
        <p:spPr bwMode="auto">
          <a:xfrm flipV="1">
            <a:off x="5651500" y="2774950"/>
            <a:ext cx="5715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7089" name="Text Box 49"/>
          <p:cNvSpPr txBox="1">
            <a:spLocks noChangeArrowheads="1"/>
          </p:cNvSpPr>
          <p:nvPr/>
        </p:nvSpPr>
        <p:spPr bwMode="auto">
          <a:xfrm>
            <a:off x="1912938" y="574833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C</a:t>
            </a:r>
          </a:p>
        </p:txBody>
      </p:sp>
      <p:sp>
        <p:nvSpPr>
          <p:cNvPr id="87090" name="Text Box 50"/>
          <p:cNvSpPr txBox="1">
            <a:spLocks noChangeArrowheads="1"/>
          </p:cNvSpPr>
          <p:nvPr/>
        </p:nvSpPr>
        <p:spPr bwMode="auto">
          <a:xfrm>
            <a:off x="3046413" y="5741988"/>
            <a:ext cx="390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G</a:t>
            </a:r>
          </a:p>
        </p:txBody>
      </p:sp>
      <p:sp>
        <p:nvSpPr>
          <p:cNvPr id="87091" name="Text Box 51"/>
          <p:cNvSpPr txBox="1">
            <a:spLocks noChangeArrowheads="1"/>
          </p:cNvSpPr>
          <p:nvPr/>
        </p:nvSpPr>
        <p:spPr bwMode="auto">
          <a:xfrm>
            <a:off x="4189413" y="5726113"/>
            <a:ext cx="390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C</a:t>
            </a:r>
          </a:p>
        </p:txBody>
      </p:sp>
      <p:sp>
        <p:nvSpPr>
          <p:cNvPr id="87092" name="Text Box 52"/>
          <p:cNvSpPr txBox="1">
            <a:spLocks noChangeArrowheads="1"/>
          </p:cNvSpPr>
          <p:nvPr/>
        </p:nvSpPr>
        <p:spPr bwMode="auto">
          <a:xfrm>
            <a:off x="5213350" y="5716588"/>
            <a:ext cx="390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G</a:t>
            </a:r>
          </a:p>
        </p:txBody>
      </p:sp>
      <p:sp>
        <p:nvSpPr>
          <p:cNvPr id="87093" name="AutoShape 53"/>
          <p:cNvSpPr>
            <a:spLocks noChangeArrowheads="1"/>
          </p:cNvSpPr>
          <p:nvPr/>
        </p:nvSpPr>
        <p:spPr bwMode="auto">
          <a:xfrm>
            <a:off x="6230938" y="5340350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T-</a:t>
            </a:r>
          </a:p>
        </p:txBody>
      </p:sp>
      <p:sp>
        <p:nvSpPr>
          <p:cNvPr id="87094" name="AutoShape 54"/>
          <p:cNvSpPr>
            <a:spLocks noChangeArrowheads="1"/>
          </p:cNvSpPr>
          <p:nvPr/>
        </p:nvSpPr>
        <p:spPr bwMode="auto">
          <a:xfrm>
            <a:off x="5189538" y="3033713"/>
            <a:ext cx="457200" cy="22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>
                <a:ea typeface="宋体" pitchFamily="2" charset="-122"/>
              </a:rPr>
              <a:t>C+</a:t>
            </a:r>
          </a:p>
        </p:txBody>
      </p:sp>
      <p:sp>
        <p:nvSpPr>
          <p:cNvPr id="87095" name="Text Box 55"/>
          <p:cNvSpPr txBox="1">
            <a:spLocks noChangeArrowheads="1"/>
          </p:cNvSpPr>
          <p:nvPr/>
        </p:nvSpPr>
        <p:spPr bwMode="auto">
          <a:xfrm>
            <a:off x="6246813" y="5692775"/>
            <a:ext cx="433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A</a:t>
            </a:r>
          </a:p>
        </p:txBody>
      </p:sp>
      <p:grpSp>
        <p:nvGrpSpPr>
          <p:cNvPr id="2" name="Group 63"/>
          <p:cNvGrpSpPr>
            <a:grpSpLocks/>
          </p:cNvGrpSpPr>
          <p:nvPr/>
        </p:nvGrpSpPr>
        <p:grpSpPr bwMode="auto">
          <a:xfrm>
            <a:off x="2335213" y="3570288"/>
            <a:ext cx="703262" cy="1628775"/>
            <a:chOff x="1471" y="2249"/>
            <a:chExt cx="443" cy="1026"/>
          </a:xfrm>
        </p:grpSpPr>
        <p:sp>
          <p:nvSpPr>
            <p:cNvPr id="87096" name="Line 56"/>
            <p:cNvSpPr>
              <a:spLocks noChangeShapeType="1"/>
            </p:cNvSpPr>
            <p:nvPr/>
          </p:nvSpPr>
          <p:spPr bwMode="auto">
            <a:xfrm>
              <a:off x="1475" y="3011"/>
              <a:ext cx="429" cy="26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97" name="Line 57"/>
            <p:cNvSpPr>
              <a:spLocks noChangeShapeType="1"/>
            </p:cNvSpPr>
            <p:nvPr/>
          </p:nvSpPr>
          <p:spPr bwMode="auto">
            <a:xfrm flipV="1">
              <a:off x="1471" y="2249"/>
              <a:ext cx="443" cy="73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2322513" y="3087688"/>
            <a:ext cx="708025" cy="1954212"/>
            <a:chOff x="1463" y="1964"/>
            <a:chExt cx="446" cy="1231"/>
          </a:xfrm>
        </p:grpSpPr>
        <p:sp>
          <p:nvSpPr>
            <p:cNvPr id="87078" name="Line 38"/>
            <p:cNvSpPr>
              <a:spLocks noChangeShapeType="1"/>
            </p:cNvSpPr>
            <p:nvPr/>
          </p:nvSpPr>
          <p:spPr bwMode="auto">
            <a:xfrm>
              <a:off x="1472" y="1964"/>
              <a:ext cx="432" cy="21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98" name="Line 58"/>
            <p:cNvSpPr>
              <a:spLocks noChangeShapeType="1"/>
            </p:cNvSpPr>
            <p:nvPr/>
          </p:nvSpPr>
          <p:spPr bwMode="auto">
            <a:xfrm>
              <a:off x="1463" y="2024"/>
              <a:ext cx="446" cy="117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65"/>
          <p:cNvGrpSpPr>
            <a:grpSpLocks/>
          </p:cNvGrpSpPr>
          <p:nvPr/>
        </p:nvGrpSpPr>
        <p:grpSpPr bwMode="auto">
          <a:xfrm>
            <a:off x="3486150" y="3240088"/>
            <a:ext cx="712788" cy="1919287"/>
            <a:chOff x="2196" y="2041"/>
            <a:chExt cx="449" cy="1209"/>
          </a:xfrm>
        </p:grpSpPr>
        <p:sp>
          <p:nvSpPr>
            <p:cNvPr id="87099" name="Line 59"/>
            <p:cNvSpPr>
              <a:spLocks noChangeShapeType="1"/>
            </p:cNvSpPr>
            <p:nvPr/>
          </p:nvSpPr>
          <p:spPr bwMode="auto">
            <a:xfrm flipV="1">
              <a:off x="2202" y="3044"/>
              <a:ext cx="443" cy="20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100" name="Line 60"/>
            <p:cNvSpPr>
              <a:spLocks noChangeShapeType="1"/>
            </p:cNvSpPr>
            <p:nvPr/>
          </p:nvSpPr>
          <p:spPr bwMode="auto">
            <a:xfrm flipV="1">
              <a:off x="2196" y="2041"/>
              <a:ext cx="427" cy="115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64"/>
          <p:cNvGrpSpPr>
            <a:grpSpLocks/>
          </p:cNvGrpSpPr>
          <p:nvPr/>
        </p:nvGrpSpPr>
        <p:grpSpPr bwMode="auto">
          <a:xfrm>
            <a:off x="3468688" y="3117850"/>
            <a:ext cx="703262" cy="1630363"/>
            <a:chOff x="2192" y="1964"/>
            <a:chExt cx="443" cy="1027"/>
          </a:xfrm>
        </p:grpSpPr>
        <p:sp>
          <p:nvSpPr>
            <p:cNvPr id="87079" name="Line 39"/>
            <p:cNvSpPr>
              <a:spLocks noChangeShapeType="1"/>
            </p:cNvSpPr>
            <p:nvPr/>
          </p:nvSpPr>
          <p:spPr bwMode="auto">
            <a:xfrm flipV="1">
              <a:off x="2192" y="1964"/>
              <a:ext cx="432" cy="21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101" name="Line 61"/>
            <p:cNvSpPr>
              <a:spLocks noChangeShapeType="1"/>
            </p:cNvSpPr>
            <p:nvPr/>
          </p:nvSpPr>
          <p:spPr bwMode="auto">
            <a:xfrm>
              <a:off x="2203" y="2236"/>
              <a:ext cx="432" cy="75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74"/>
          <p:cNvGrpSpPr>
            <a:grpSpLocks/>
          </p:cNvGrpSpPr>
          <p:nvPr/>
        </p:nvGrpSpPr>
        <p:grpSpPr bwMode="auto">
          <a:xfrm>
            <a:off x="2362200" y="2743200"/>
            <a:ext cx="3886200" cy="685800"/>
            <a:chOff x="1368" y="834"/>
            <a:chExt cx="2448" cy="432"/>
          </a:xfrm>
        </p:grpSpPr>
        <p:sp>
          <p:nvSpPr>
            <p:cNvPr id="87106" name="Line 66"/>
            <p:cNvSpPr>
              <a:spLocks noChangeShapeType="1"/>
            </p:cNvSpPr>
            <p:nvPr/>
          </p:nvSpPr>
          <p:spPr bwMode="auto">
            <a:xfrm>
              <a:off x="2808" y="1050"/>
              <a:ext cx="360" cy="2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107" name="Line 67"/>
            <p:cNvSpPr>
              <a:spLocks noChangeShapeType="1"/>
            </p:cNvSpPr>
            <p:nvPr/>
          </p:nvSpPr>
          <p:spPr bwMode="auto">
            <a:xfrm flipV="1">
              <a:off x="3456" y="834"/>
              <a:ext cx="360" cy="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109" name="Line 69"/>
            <p:cNvSpPr>
              <a:spLocks noChangeShapeType="1"/>
            </p:cNvSpPr>
            <p:nvPr/>
          </p:nvSpPr>
          <p:spPr bwMode="auto">
            <a:xfrm>
              <a:off x="1368" y="1050"/>
              <a:ext cx="432" cy="2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112" name="Line 72"/>
            <p:cNvSpPr>
              <a:spLocks noChangeShapeType="1"/>
            </p:cNvSpPr>
            <p:nvPr/>
          </p:nvSpPr>
          <p:spPr bwMode="auto">
            <a:xfrm flipV="1">
              <a:off x="2088" y="1050"/>
              <a:ext cx="432" cy="2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7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7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80" grpId="0" animBg="1"/>
      <p:bldP spid="8708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Gene Finding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785926"/>
            <a:ext cx="8229600" cy="1185858"/>
          </a:xfrm>
        </p:spPr>
        <p:txBody>
          <a:bodyPr/>
          <a:lstStyle/>
          <a:p>
            <a:r>
              <a:rPr lang="en-US" altLang="zh-CN" i="1" dirty="0" smtClean="0"/>
              <a:t>This part is modified from slides download from www.cs.ubc.ca/~rogic/</a:t>
            </a:r>
            <a:r>
              <a:rPr lang="en-US" altLang="zh-CN" b="1" i="1" dirty="0" smtClean="0"/>
              <a:t>GeneFinding</a:t>
            </a:r>
            <a:r>
              <a:rPr lang="en-US" altLang="zh-CN" i="1" dirty="0" smtClean="0"/>
              <a:t>.</a:t>
            </a:r>
            <a:r>
              <a:rPr lang="en-US" altLang="zh-CN" b="1" i="1" dirty="0" smtClean="0"/>
              <a:t>ppt</a:t>
            </a:r>
            <a:endParaRPr lang="zh-CN" altLang="en-US" dirty="0" smtClean="0"/>
          </a:p>
          <a:p>
            <a:endParaRPr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092200" y="4648200"/>
            <a:ext cx="1489075" cy="1989138"/>
            <a:chOff x="688" y="2080"/>
            <a:chExt cx="938" cy="1253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V="1">
              <a:off x="1187" y="2080"/>
              <a:ext cx="0" cy="8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688" y="2929"/>
              <a:ext cx="93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>
                  <a:solidFill>
                    <a:srgbClr val="003366"/>
                  </a:solidFill>
                  <a:latin typeface="Arial Unicode MS" pitchFamily="34" charset="-128"/>
                  <a:ea typeface="宋体" charset="-122"/>
                </a:rPr>
                <a:t>Start codon</a:t>
              </a:r>
            </a:p>
            <a:p>
              <a:pPr algn="ctr" eaLnBrk="0" hangingPunct="0"/>
              <a:r>
                <a:rPr lang="en-US" altLang="zh-CN" b="1">
                  <a:solidFill>
                    <a:srgbClr val="003366"/>
                  </a:solidFill>
                  <a:latin typeface="Arial Unicode MS" pitchFamily="34" charset="-128"/>
                  <a:ea typeface="宋体" charset="-122"/>
                </a:rPr>
                <a:t>ATG</a:t>
              </a:r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342900" y="3602038"/>
            <a:ext cx="8597900" cy="995362"/>
            <a:chOff x="216" y="1421"/>
            <a:chExt cx="5416" cy="627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20" y="1641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3366"/>
                  </a:solidFill>
                  <a:latin typeface="Arial Unicode MS" pitchFamily="34" charset="-128"/>
                  <a:ea typeface="宋体" charset="-122"/>
                </a:rPr>
                <a:t>5</a:t>
              </a:r>
              <a:r>
                <a:rPr lang="en-US" altLang="zh-CN" sz="1600" b="1">
                  <a:solidFill>
                    <a:srgbClr val="003366"/>
                  </a:solidFill>
                  <a:latin typeface="Arial"/>
                  <a:ea typeface="宋体" charset="-122"/>
                </a:rPr>
                <a:t>’</a:t>
              </a:r>
              <a:endParaRPr lang="en-US" altLang="zh-CN" sz="1600" b="1">
                <a:solidFill>
                  <a:srgbClr val="003366"/>
                </a:solidFill>
                <a:latin typeface="Arial Unicode MS" pitchFamily="34" charset="-128"/>
                <a:ea typeface="宋体" charset="-122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5360" y="1657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003366"/>
                  </a:solidFill>
                  <a:latin typeface="Arial Unicode MS" pitchFamily="34" charset="-128"/>
                  <a:ea typeface="宋体" charset="-122"/>
                </a:rPr>
                <a:t>3</a:t>
              </a:r>
              <a:r>
                <a:rPr lang="en-US" altLang="zh-CN" sz="1600" b="1">
                  <a:solidFill>
                    <a:srgbClr val="003366"/>
                  </a:solidFill>
                  <a:latin typeface="Arial"/>
                  <a:ea typeface="宋体" charset="-122"/>
                </a:rPr>
                <a:t>’</a:t>
              </a:r>
              <a:endParaRPr lang="en-US" altLang="zh-CN" sz="1600" b="1">
                <a:solidFill>
                  <a:srgbClr val="003366"/>
                </a:solidFill>
                <a:latin typeface="Arial Unicode MS" pitchFamily="34" charset="-128"/>
                <a:ea typeface="宋体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030" y="1428"/>
              <a:ext cx="64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>
                  <a:solidFill>
                    <a:srgbClr val="003366"/>
                  </a:solidFill>
                  <a:latin typeface="Arial Unicode MS" pitchFamily="34" charset="-128"/>
                  <a:ea typeface="宋体" charset="-122"/>
                </a:rPr>
                <a:t>Exon 1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2456" y="1429"/>
              <a:ext cx="64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>
                  <a:solidFill>
                    <a:srgbClr val="003366"/>
                  </a:solidFill>
                  <a:latin typeface="Arial Unicode MS" pitchFamily="34" charset="-128"/>
                  <a:ea typeface="宋体" charset="-122"/>
                </a:rPr>
                <a:t>Exon 2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3912" y="1421"/>
              <a:ext cx="64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>
                  <a:solidFill>
                    <a:srgbClr val="003366"/>
                  </a:solidFill>
                  <a:latin typeface="Arial Unicode MS" pitchFamily="34" charset="-128"/>
                  <a:ea typeface="宋体" charset="-122"/>
                </a:rPr>
                <a:t>Exon 3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1640" y="1530"/>
              <a:ext cx="73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>
                  <a:solidFill>
                    <a:srgbClr val="003366"/>
                  </a:solidFill>
                  <a:latin typeface="Arial Unicode MS" pitchFamily="34" charset="-128"/>
                  <a:ea typeface="宋体" charset="-122"/>
                </a:rPr>
                <a:t>Intron 1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3071" y="1530"/>
              <a:ext cx="73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>
                  <a:solidFill>
                    <a:srgbClr val="003366"/>
                  </a:solidFill>
                  <a:latin typeface="Arial Unicode MS" pitchFamily="34" charset="-128"/>
                  <a:ea typeface="宋体" charset="-122"/>
                </a:rPr>
                <a:t>Intron 2</a:t>
              </a:r>
            </a:p>
          </p:txBody>
        </p:sp>
        <p:grpSp>
          <p:nvGrpSpPr>
            <p:cNvPr id="15" name="Group 15"/>
            <p:cNvGrpSpPr>
              <a:grpSpLocks/>
            </p:cNvGrpSpPr>
            <p:nvPr/>
          </p:nvGrpSpPr>
          <p:grpSpPr bwMode="auto">
            <a:xfrm>
              <a:off x="216" y="1872"/>
              <a:ext cx="5416" cy="176"/>
              <a:chOff x="216" y="1872"/>
              <a:chExt cx="5416" cy="176"/>
            </a:xfrm>
          </p:grpSpPr>
          <p:grpSp>
            <p:nvGrpSpPr>
              <p:cNvPr id="16" name="Group 16"/>
              <p:cNvGrpSpPr>
                <a:grpSpLocks/>
              </p:cNvGrpSpPr>
              <p:nvPr/>
            </p:nvGrpSpPr>
            <p:grpSpPr bwMode="auto">
              <a:xfrm>
                <a:off x="592" y="1872"/>
                <a:ext cx="4680" cy="176"/>
                <a:chOff x="592" y="1872"/>
                <a:chExt cx="4680" cy="176"/>
              </a:xfrm>
            </p:grpSpPr>
            <p:sp>
              <p:nvSpPr>
                <p:cNvPr id="19" name="Rectangle 17"/>
                <p:cNvSpPr>
                  <a:spLocks noChangeArrowheads="1"/>
                </p:cNvSpPr>
                <p:nvPr/>
              </p:nvSpPr>
              <p:spPr bwMode="auto">
                <a:xfrm>
                  <a:off x="592" y="1872"/>
                  <a:ext cx="576" cy="176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Rectangle 18"/>
                <p:cNvSpPr>
                  <a:spLocks noChangeArrowheads="1"/>
                </p:cNvSpPr>
                <p:nvPr/>
              </p:nvSpPr>
              <p:spPr bwMode="auto">
                <a:xfrm>
                  <a:off x="1168" y="1872"/>
                  <a:ext cx="304" cy="176"/>
                </a:xfrm>
                <a:prstGeom prst="rect">
                  <a:avLst/>
                </a:prstGeom>
                <a:solidFill>
                  <a:srgbClr val="0000F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Rectangle 19"/>
                <p:cNvSpPr>
                  <a:spLocks noChangeArrowheads="1"/>
                </p:cNvSpPr>
                <p:nvPr/>
              </p:nvSpPr>
              <p:spPr bwMode="auto">
                <a:xfrm>
                  <a:off x="1472" y="1872"/>
                  <a:ext cx="1032" cy="176"/>
                </a:xfrm>
                <a:prstGeom prst="rect">
                  <a:avLst/>
                </a:prstGeom>
                <a:solidFill>
                  <a:srgbClr val="00CC6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/>
                  <a:endParaRPr lang="en-AU" altLang="zh-CN" sz="2400">
                    <a:solidFill>
                      <a:srgbClr val="003366"/>
                    </a:solidFill>
                    <a:latin typeface="Arial Unicode MS" pitchFamily="34" charset="-128"/>
                  </a:endParaRPr>
                </a:p>
              </p:txBody>
            </p:sp>
            <p:sp>
              <p:nvSpPr>
                <p:cNvPr id="22" name="Rectangle 20"/>
                <p:cNvSpPr>
                  <a:spLocks noChangeArrowheads="1"/>
                </p:cNvSpPr>
                <p:nvPr/>
              </p:nvSpPr>
              <p:spPr bwMode="auto">
                <a:xfrm>
                  <a:off x="2488" y="1872"/>
                  <a:ext cx="584" cy="176"/>
                </a:xfrm>
                <a:prstGeom prst="rect">
                  <a:avLst/>
                </a:prstGeom>
                <a:solidFill>
                  <a:srgbClr val="0000F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Rectangle 21"/>
                <p:cNvSpPr>
                  <a:spLocks noChangeArrowheads="1"/>
                </p:cNvSpPr>
                <p:nvPr/>
              </p:nvSpPr>
              <p:spPr bwMode="auto">
                <a:xfrm>
                  <a:off x="3072" y="1872"/>
                  <a:ext cx="728" cy="176"/>
                </a:xfrm>
                <a:prstGeom prst="rect">
                  <a:avLst/>
                </a:prstGeom>
                <a:solidFill>
                  <a:srgbClr val="00CC6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/>
                  <a:endParaRPr lang="en-AU" altLang="zh-CN" sz="2400">
                    <a:solidFill>
                      <a:srgbClr val="003366"/>
                    </a:solidFill>
                    <a:latin typeface="Arial Unicode MS" pitchFamily="34" charset="-128"/>
                  </a:endParaRPr>
                </a:p>
              </p:txBody>
            </p:sp>
            <p:sp>
              <p:nvSpPr>
                <p:cNvPr id="24" name="Rectangle 22"/>
                <p:cNvSpPr>
                  <a:spLocks noChangeArrowheads="1"/>
                </p:cNvSpPr>
                <p:nvPr/>
              </p:nvSpPr>
              <p:spPr bwMode="auto">
                <a:xfrm>
                  <a:off x="3800" y="1872"/>
                  <a:ext cx="896" cy="176"/>
                </a:xfrm>
                <a:prstGeom prst="rect">
                  <a:avLst/>
                </a:prstGeom>
                <a:solidFill>
                  <a:srgbClr val="0000F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Rectangle 23"/>
                <p:cNvSpPr>
                  <a:spLocks noChangeArrowheads="1"/>
                </p:cNvSpPr>
                <p:nvPr/>
              </p:nvSpPr>
              <p:spPr bwMode="auto">
                <a:xfrm>
                  <a:off x="4696" y="1872"/>
                  <a:ext cx="576" cy="176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AutoShape 24"/>
              <p:cNvSpPr>
                <a:spLocks noChangeArrowheads="1"/>
              </p:cNvSpPr>
              <p:nvPr/>
            </p:nvSpPr>
            <p:spPr bwMode="auto">
              <a:xfrm>
                <a:off x="5336" y="1880"/>
                <a:ext cx="296" cy="152"/>
              </a:xfrm>
              <a:prstGeom prst="rightArrow">
                <a:avLst>
                  <a:gd name="adj1" fmla="val 50000"/>
                  <a:gd name="adj2" fmla="val 48684"/>
                </a:avLst>
              </a:prstGeom>
              <a:solidFill>
                <a:srgbClr val="FF99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AutoShape 25"/>
              <p:cNvSpPr>
                <a:spLocks noChangeArrowheads="1"/>
              </p:cNvSpPr>
              <p:nvPr/>
            </p:nvSpPr>
            <p:spPr bwMode="auto">
              <a:xfrm flipH="1">
                <a:off x="216" y="1880"/>
                <a:ext cx="296" cy="152"/>
              </a:xfrm>
              <a:prstGeom prst="rightArrow">
                <a:avLst>
                  <a:gd name="adj1" fmla="val 50000"/>
                  <a:gd name="adj2" fmla="val 48684"/>
                </a:avLst>
              </a:prstGeom>
              <a:solidFill>
                <a:srgbClr val="FF99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6" name="Group 26"/>
          <p:cNvGrpSpPr>
            <a:grpSpLocks/>
          </p:cNvGrpSpPr>
          <p:nvPr/>
        </p:nvGrpSpPr>
        <p:grpSpPr bwMode="auto">
          <a:xfrm>
            <a:off x="6704013" y="4648200"/>
            <a:ext cx="1841500" cy="1951038"/>
            <a:chOff x="4223" y="2080"/>
            <a:chExt cx="1160" cy="1229"/>
          </a:xfrm>
        </p:grpSpPr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4223" y="2905"/>
              <a:ext cx="11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b="1">
                  <a:solidFill>
                    <a:srgbClr val="003366"/>
                  </a:solidFill>
                  <a:latin typeface="Arial Unicode MS" pitchFamily="34" charset="-128"/>
                  <a:ea typeface="宋体" charset="-122"/>
                </a:rPr>
                <a:t>Stop codon</a:t>
              </a:r>
            </a:p>
            <a:p>
              <a:pPr eaLnBrk="0" hangingPunct="0"/>
              <a:r>
                <a:rPr lang="en-US" altLang="zh-CN" b="1">
                  <a:solidFill>
                    <a:srgbClr val="003366"/>
                  </a:solidFill>
                  <a:latin typeface="Arial Unicode MS" pitchFamily="34" charset="-128"/>
                  <a:ea typeface="宋体" charset="-122"/>
                </a:rPr>
                <a:t>TAG/TGA/TAA</a:t>
              </a:r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V="1">
              <a:off x="4699" y="2080"/>
              <a:ext cx="0" cy="8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3821113" y="5945188"/>
            <a:ext cx="1419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rgbClr val="003366"/>
                </a:solidFill>
                <a:latin typeface="Arial Unicode MS" pitchFamily="34" charset="-128"/>
                <a:ea typeface="宋体" charset="-122"/>
              </a:rPr>
              <a:t>Splice sites</a:t>
            </a: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4640263" y="4648200"/>
            <a:ext cx="241300" cy="1308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 flipV="1">
            <a:off x="4787900" y="4648200"/>
            <a:ext cx="125730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 flipH="1" flipV="1">
            <a:off x="3975100" y="4648200"/>
            <a:ext cx="482600" cy="1308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 flipH="1" flipV="1">
            <a:off x="2336800" y="4648200"/>
            <a:ext cx="195580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II: Gene Finding</a:t>
            </a:r>
            <a:endParaRPr lang="zh-CN" altLang="en-US" dirty="0"/>
          </a:p>
        </p:txBody>
      </p:sp>
      <p:pic>
        <p:nvPicPr>
          <p:cNvPr id="4" name="Picture 2" descr="010380-9.tif                                                   00008EB5Mac 485                        B71840E6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850"/>
            <a:ext cx="8461252" cy="6216670"/>
          </a:xfrm>
          <a:prstGeom prst="rect">
            <a:avLst/>
          </a:prstGeom>
          <a:noFill/>
        </p:spPr>
      </p:pic>
      <p:sp>
        <p:nvSpPr>
          <p:cNvPr id="5" name="Date Placeholder 75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F2EFDCD-5A4F-4BEE-8753-B10FCA956376}" type="datetime1">
              <a:rPr lang="en-US" altLang="zh-CN"/>
              <a:pPr/>
              <a:t>4/12/2014</a:t>
            </a:fld>
            <a:endParaRPr lang="en-US" altLang="zh-CN" dirty="0"/>
          </a:p>
        </p:txBody>
      </p:sp>
      <p:sp>
        <p:nvSpPr>
          <p:cNvPr id="6" name="Slide Number Placeholder 7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745E26A-A2B8-4107-B8D7-117EB88A8517}" type="slidenum">
              <a:rPr lang="en-US" altLang="zh-CN"/>
              <a:pPr/>
              <a:t>97</a:t>
            </a:fld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Bioinformatics </a:t>
            </a:r>
            <a:r>
              <a:rPr lang="en-US" dirty="0"/>
              <a:t>@ </a:t>
            </a:r>
            <a:r>
              <a:rPr lang="en-US" dirty="0" smtClean="0"/>
              <a:t>math.pku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en-US" altLang="zh-CN" sz="4400" dirty="0">
              <a:solidFill>
                <a:schemeClr val="tx2"/>
              </a:solidFill>
              <a:latin typeface="Times New Roman" charset="0"/>
              <a:ea typeface="宋体" charset="-122"/>
            </a:endParaRP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304800" y="1600200"/>
            <a:ext cx="579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b="1">
              <a:latin typeface="Times New Roman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57200" y="1905000"/>
            <a:ext cx="8432800" cy="2133600"/>
            <a:chOff x="288" y="1872"/>
            <a:chExt cx="5312" cy="1344"/>
          </a:xfrm>
        </p:grpSpPr>
        <p:sp>
          <p:nvSpPr>
            <p:cNvPr id="160779" name="Line 11"/>
            <p:cNvSpPr>
              <a:spLocks noChangeShapeType="1"/>
            </p:cNvSpPr>
            <p:nvPr/>
          </p:nvSpPr>
          <p:spPr bwMode="auto">
            <a:xfrm>
              <a:off x="2400" y="2052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0780" name="Line 12"/>
            <p:cNvSpPr>
              <a:spLocks noChangeShapeType="1"/>
            </p:cNvSpPr>
            <p:nvPr/>
          </p:nvSpPr>
          <p:spPr bwMode="auto">
            <a:xfrm>
              <a:off x="4512" y="2052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288" y="1872"/>
              <a:ext cx="5312" cy="447"/>
              <a:chOff x="256" y="1260"/>
              <a:chExt cx="5312" cy="447"/>
            </a:xfrm>
          </p:grpSpPr>
          <p:sp>
            <p:nvSpPr>
              <p:cNvPr id="160782" name="Rectangle 14"/>
              <p:cNvSpPr>
                <a:spLocks noChangeArrowheads="1"/>
              </p:cNvSpPr>
              <p:nvPr/>
            </p:nvSpPr>
            <p:spPr bwMode="auto">
              <a:xfrm>
                <a:off x="1920" y="1548"/>
                <a:ext cx="1216" cy="1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783" name="Rectangle 15"/>
              <p:cNvSpPr>
                <a:spLocks noChangeArrowheads="1"/>
              </p:cNvSpPr>
              <p:nvPr/>
            </p:nvSpPr>
            <p:spPr bwMode="auto">
              <a:xfrm>
                <a:off x="4288" y="1548"/>
                <a:ext cx="704" cy="1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784" name="Rectangle 16"/>
              <p:cNvSpPr>
                <a:spLocks noChangeArrowheads="1"/>
              </p:cNvSpPr>
              <p:nvPr/>
            </p:nvSpPr>
            <p:spPr bwMode="auto">
              <a:xfrm>
                <a:off x="3456" y="1548"/>
                <a:ext cx="448" cy="1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785" name="Rectangle 17"/>
              <p:cNvSpPr>
                <a:spLocks noChangeArrowheads="1"/>
              </p:cNvSpPr>
              <p:nvPr/>
            </p:nvSpPr>
            <p:spPr bwMode="auto">
              <a:xfrm>
                <a:off x="3136" y="1548"/>
                <a:ext cx="320" cy="108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786" name="Rectangle 18"/>
              <p:cNvSpPr>
                <a:spLocks noChangeArrowheads="1"/>
              </p:cNvSpPr>
              <p:nvPr/>
            </p:nvSpPr>
            <p:spPr bwMode="auto">
              <a:xfrm>
                <a:off x="3904" y="1548"/>
                <a:ext cx="384" cy="108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787" name="Rectangle 19"/>
              <p:cNvSpPr>
                <a:spLocks noChangeArrowheads="1"/>
              </p:cNvSpPr>
              <p:nvPr/>
            </p:nvSpPr>
            <p:spPr bwMode="auto">
              <a:xfrm flipV="1">
                <a:off x="1344" y="1548"/>
                <a:ext cx="576" cy="108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788" name="Rectangle 20"/>
              <p:cNvSpPr>
                <a:spLocks noChangeArrowheads="1"/>
              </p:cNvSpPr>
              <p:nvPr/>
            </p:nvSpPr>
            <p:spPr bwMode="auto">
              <a:xfrm>
                <a:off x="4992" y="1548"/>
                <a:ext cx="576" cy="108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789" name="Text Box 21"/>
              <p:cNvSpPr txBox="1">
                <a:spLocks noChangeArrowheads="1"/>
              </p:cNvSpPr>
              <p:nvPr/>
            </p:nvSpPr>
            <p:spPr bwMode="auto">
              <a:xfrm>
                <a:off x="256" y="1476"/>
                <a:ext cx="10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>
                    <a:latin typeface="Times New Roman" charset="0"/>
                    <a:ea typeface="宋体" charset="-122"/>
                  </a:rPr>
                  <a:t>Genomic DNA</a:t>
                </a:r>
              </a:p>
            </p:txBody>
          </p:sp>
          <p:sp>
            <p:nvSpPr>
              <p:cNvPr id="160790" name="Text Box 22"/>
              <p:cNvSpPr txBox="1">
                <a:spLocks noChangeArrowheads="1"/>
              </p:cNvSpPr>
              <p:nvPr/>
            </p:nvSpPr>
            <p:spPr bwMode="auto">
              <a:xfrm>
                <a:off x="1984" y="1260"/>
                <a:ext cx="102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>
                    <a:latin typeface="Times New Roman" charset="0"/>
                    <a:ea typeface="宋体" charset="-122"/>
                  </a:rPr>
                  <a:t>Start codon</a:t>
                </a:r>
              </a:p>
            </p:txBody>
          </p:sp>
          <p:sp>
            <p:nvSpPr>
              <p:cNvPr id="160791" name="Text Box 23"/>
              <p:cNvSpPr txBox="1">
                <a:spLocks noChangeArrowheads="1"/>
              </p:cNvSpPr>
              <p:nvPr/>
            </p:nvSpPr>
            <p:spPr bwMode="auto">
              <a:xfrm>
                <a:off x="4032" y="1260"/>
                <a:ext cx="102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>
                    <a:latin typeface="Times New Roman" charset="0"/>
                    <a:ea typeface="宋体" charset="-122"/>
                  </a:rPr>
                  <a:t>Stop codon</a:t>
                </a:r>
              </a:p>
            </p:txBody>
          </p:sp>
          <p:sp>
            <p:nvSpPr>
              <p:cNvPr id="160792" name="Line 24"/>
              <p:cNvSpPr>
                <a:spLocks noChangeShapeType="1"/>
              </p:cNvSpPr>
              <p:nvPr/>
            </p:nvSpPr>
            <p:spPr bwMode="auto">
              <a:xfrm>
                <a:off x="2368" y="1548"/>
                <a:ext cx="0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793" name="Line 25"/>
              <p:cNvSpPr>
                <a:spLocks noChangeShapeType="1"/>
              </p:cNvSpPr>
              <p:nvPr/>
            </p:nvSpPr>
            <p:spPr bwMode="auto">
              <a:xfrm>
                <a:off x="4480" y="1548"/>
                <a:ext cx="0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736" y="2268"/>
              <a:ext cx="4656" cy="948"/>
              <a:chOff x="704" y="1656"/>
              <a:chExt cx="4656" cy="948"/>
            </a:xfrm>
          </p:grpSpPr>
          <p:sp>
            <p:nvSpPr>
              <p:cNvPr id="160795" name="Text Box 27"/>
              <p:cNvSpPr txBox="1">
                <a:spLocks noChangeArrowheads="1"/>
              </p:cNvSpPr>
              <p:nvPr/>
            </p:nvSpPr>
            <p:spPr bwMode="auto">
              <a:xfrm>
                <a:off x="704" y="2097"/>
                <a:ext cx="10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>
                    <a:latin typeface="Times New Roman" charset="0"/>
                    <a:ea typeface="宋体" charset="-122"/>
                  </a:rPr>
                  <a:t>mRNA</a:t>
                </a:r>
              </a:p>
            </p:txBody>
          </p:sp>
          <p:sp>
            <p:nvSpPr>
              <p:cNvPr id="160796" name="Line 28"/>
              <p:cNvSpPr>
                <a:spLocks noChangeShapeType="1"/>
              </p:cNvSpPr>
              <p:nvPr/>
            </p:nvSpPr>
            <p:spPr bwMode="auto">
              <a:xfrm>
                <a:off x="1920" y="1656"/>
                <a:ext cx="57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0797" name="Line 29"/>
              <p:cNvSpPr>
                <a:spLocks noChangeShapeType="1"/>
              </p:cNvSpPr>
              <p:nvPr/>
            </p:nvSpPr>
            <p:spPr bwMode="auto">
              <a:xfrm>
                <a:off x="3136" y="1656"/>
                <a:ext cx="57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0798" name="Line 30"/>
              <p:cNvSpPr>
                <a:spLocks noChangeShapeType="1"/>
              </p:cNvSpPr>
              <p:nvPr/>
            </p:nvSpPr>
            <p:spPr bwMode="auto">
              <a:xfrm>
                <a:off x="3456" y="1656"/>
                <a:ext cx="25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0799" name="Line 31"/>
              <p:cNvSpPr>
                <a:spLocks noChangeShapeType="1"/>
              </p:cNvSpPr>
              <p:nvPr/>
            </p:nvSpPr>
            <p:spPr bwMode="auto">
              <a:xfrm>
                <a:off x="3904" y="1656"/>
                <a:ext cx="25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0800" name="Line 32"/>
              <p:cNvSpPr>
                <a:spLocks noChangeShapeType="1"/>
              </p:cNvSpPr>
              <p:nvPr/>
            </p:nvSpPr>
            <p:spPr bwMode="auto">
              <a:xfrm flipH="1">
                <a:off x="4160" y="1656"/>
                <a:ext cx="128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0801" name="Line 33"/>
              <p:cNvSpPr>
                <a:spLocks noChangeShapeType="1"/>
              </p:cNvSpPr>
              <p:nvPr/>
            </p:nvSpPr>
            <p:spPr bwMode="auto">
              <a:xfrm flipH="1">
                <a:off x="4672" y="1656"/>
                <a:ext cx="128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0802" name="Rectangle 34"/>
              <p:cNvSpPr>
                <a:spLocks noChangeArrowheads="1"/>
              </p:cNvSpPr>
              <p:nvPr/>
            </p:nvSpPr>
            <p:spPr bwMode="auto">
              <a:xfrm>
                <a:off x="2496" y="2130"/>
                <a:ext cx="1216" cy="1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803" name="Rectangle 35"/>
              <p:cNvSpPr>
                <a:spLocks noChangeArrowheads="1"/>
              </p:cNvSpPr>
              <p:nvPr/>
            </p:nvSpPr>
            <p:spPr bwMode="auto">
              <a:xfrm>
                <a:off x="3712" y="2130"/>
                <a:ext cx="448" cy="1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804" name="Rectangle 36"/>
              <p:cNvSpPr>
                <a:spLocks noChangeArrowheads="1"/>
              </p:cNvSpPr>
              <p:nvPr/>
            </p:nvSpPr>
            <p:spPr bwMode="auto">
              <a:xfrm>
                <a:off x="4160" y="2130"/>
                <a:ext cx="51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805" name="Line 37"/>
              <p:cNvSpPr>
                <a:spLocks noChangeShapeType="1"/>
              </p:cNvSpPr>
              <p:nvPr/>
            </p:nvSpPr>
            <p:spPr bwMode="auto">
              <a:xfrm>
                <a:off x="2944" y="2016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0806" name="Line 38"/>
              <p:cNvSpPr>
                <a:spLocks noChangeShapeType="1"/>
              </p:cNvSpPr>
              <p:nvPr/>
            </p:nvSpPr>
            <p:spPr bwMode="auto">
              <a:xfrm>
                <a:off x="4416" y="2016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0807" name="Text Box 39"/>
              <p:cNvSpPr txBox="1">
                <a:spLocks noChangeArrowheads="1"/>
              </p:cNvSpPr>
              <p:nvPr/>
            </p:nvSpPr>
            <p:spPr bwMode="auto">
              <a:xfrm>
                <a:off x="4656" y="2088"/>
                <a:ext cx="70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>
                    <a:latin typeface="Times New Roman" charset="0"/>
                    <a:ea typeface="宋体" charset="-122"/>
                  </a:rPr>
                  <a:t>-Poly(A)</a:t>
                </a:r>
              </a:p>
            </p:txBody>
          </p:sp>
          <p:sp>
            <p:nvSpPr>
              <p:cNvPr id="160808" name="Text Box 40"/>
              <p:cNvSpPr txBox="1">
                <a:spLocks noChangeArrowheads="1"/>
              </p:cNvSpPr>
              <p:nvPr/>
            </p:nvSpPr>
            <p:spPr bwMode="auto">
              <a:xfrm>
                <a:off x="2112" y="2112"/>
                <a:ext cx="51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>
                    <a:latin typeface="Times New Roman" charset="0"/>
                    <a:ea typeface="宋体" charset="-122"/>
                  </a:rPr>
                  <a:t>Cap-</a:t>
                </a:r>
              </a:p>
            </p:txBody>
          </p:sp>
          <p:sp>
            <p:nvSpPr>
              <p:cNvPr id="160809" name="AutoShape 41"/>
              <p:cNvSpPr>
                <a:spLocks/>
              </p:cNvSpPr>
              <p:nvPr/>
            </p:nvSpPr>
            <p:spPr bwMode="auto">
              <a:xfrm rot="16200000">
                <a:off x="2666" y="2086"/>
                <a:ext cx="108" cy="448"/>
              </a:xfrm>
              <a:prstGeom prst="leftBrace">
                <a:avLst>
                  <a:gd name="adj1" fmla="val 34568"/>
                  <a:gd name="adj2" fmla="val 52972"/>
                </a:avLst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810" name="Text Box 42"/>
              <p:cNvSpPr txBox="1">
                <a:spLocks noChangeArrowheads="1"/>
              </p:cNvSpPr>
              <p:nvPr/>
            </p:nvSpPr>
            <p:spPr bwMode="auto">
              <a:xfrm>
                <a:off x="2432" y="2376"/>
                <a:ext cx="6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>
                    <a:latin typeface="Times New Roman" charset="0"/>
                    <a:ea typeface="宋体" charset="-122"/>
                  </a:rPr>
                  <a:t>5’-UTR</a:t>
                </a:r>
              </a:p>
            </p:txBody>
          </p:sp>
          <p:sp>
            <p:nvSpPr>
              <p:cNvPr id="160811" name="AutoShape 43"/>
              <p:cNvSpPr>
                <a:spLocks/>
              </p:cNvSpPr>
              <p:nvPr/>
            </p:nvSpPr>
            <p:spPr bwMode="auto">
              <a:xfrm rot="16200000">
                <a:off x="4490" y="2194"/>
                <a:ext cx="108" cy="256"/>
              </a:xfrm>
              <a:prstGeom prst="leftBrace">
                <a:avLst>
                  <a:gd name="adj1" fmla="val 19753"/>
                  <a:gd name="adj2" fmla="val 52972"/>
                </a:avLst>
              </a:prstGeom>
              <a:noFill/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812" name="Text Box 44"/>
              <p:cNvSpPr txBox="1">
                <a:spLocks noChangeArrowheads="1"/>
              </p:cNvSpPr>
              <p:nvPr/>
            </p:nvSpPr>
            <p:spPr bwMode="auto">
              <a:xfrm>
                <a:off x="4224" y="2412"/>
                <a:ext cx="6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>
                    <a:latin typeface="Times New Roman" charset="0"/>
                    <a:ea typeface="宋体" charset="-122"/>
                  </a:rPr>
                  <a:t>3’-UTR</a:t>
                </a:r>
              </a:p>
            </p:txBody>
          </p:sp>
          <p:sp>
            <p:nvSpPr>
              <p:cNvPr id="160813" name="Text Box 45"/>
              <p:cNvSpPr txBox="1">
                <a:spLocks noChangeArrowheads="1"/>
              </p:cNvSpPr>
              <p:nvPr/>
            </p:nvSpPr>
            <p:spPr bwMode="auto">
              <a:xfrm>
                <a:off x="2496" y="1872"/>
                <a:ext cx="102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>
                    <a:latin typeface="Times New Roman" charset="0"/>
                    <a:ea typeface="宋体" charset="-122"/>
                  </a:rPr>
                  <a:t>Start codon</a:t>
                </a:r>
              </a:p>
            </p:txBody>
          </p:sp>
          <p:sp>
            <p:nvSpPr>
              <p:cNvPr id="160814" name="Text Box 46"/>
              <p:cNvSpPr txBox="1">
                <a:spLocks noChangeArrowheads="1"/>
              </p:cNvSpPr>
              <p:nvPr/>
            </p:nvSpPr>
            <p:spPr bwMode="auto">
              <a:xfrm>
                <a:off x="4032" y="1872"/>
                <a:ext cx="102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b="1">
                    <a:latin typeface="Times New Roman" charset="0"/>
                    <a:ea typeface="宋体" charset="-122"/>
                  </a:rPr>
                  <a:t>Stop codon</a:t>
                </a:r>
              </a:p>
            </p:txBody>
          </p:sp>
          <p:sp>
            <p:nvSpPr>
              <p:cNvPr id="160815" name="Line 47"/>
              <p:cNvSpPr>
                <a:spLocks noChangeShapeType="1"/>
              </p:cNvSpPr>
              <p:nvPr/>
            </p:nvSpPr>
            <p:spPr bwMode="auto">
              <a:xfrm>
                <a:off x="2928" y="2112"/>
                <a:ext cx="0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816" name="Line 48"/>
              <p:cNvSpPr>
                <a:spLocks noChangeShapeType="1"/>
              </p:cNvSpPr>
              <p:nvPr/>
            </p:nvSpPr>
            <p:spPr bwMode="auto">
              <a:xfrm>
                <a:off x="4416" y="2112"/>
                <a:ext cx="0" cy="1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60817" name="Rectangle 49"/>
          <p:cNvSpPr>
            <a:spLocks noChangeArrowheads="1"/>
          </p:cNvSpPr>
          <p:nvPr/>
        </p:nvSpPr>
        <p:spPr bwMode="auto">
          <a:xfrm>
            <a:off x="9078913" y="26384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zh-CN"/>
          </a:p>
        </p:txBody>
      </p:sp>
      <p:sp>
        <p:nvSpPr>
          <p:cNvPr id="160818" name="Rectangle 50"/>
          <p:cNvSpPr>
            <a:spLocks noChangeArrowheads="1"/>
          </p:cNvSpPr>
          <p:nvPr/>
        </p:nvSpPr>
        <p:spPr bwMode="auto">
          <a:xfrm>
            <a:off x="301625" y="63388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zh-CN"/>
          </a:p>
        </p:txBody>
      </p:sp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8382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altLang="zh-CN" sz="4000" dirty="0" smtClean="0">
                <a:latin typeface="+mj-lt"/>
                <a:ea typeface="宋体" pitchFamily="2" charset="-122"/>
                <a:cs typeface="+mj-cs"/>
              </a:rPr>
              <a:t>Spliced Alignment</a:t>
            </a:r>
            <a:endParaRPr lang="en-US" altLang="zh-CN" sz="4000" dirty="0">
              <a:latin typeface="+mj-lt"/>
              <a:ea typeface="宋体" pitchFamily="2" charset="-122"/>
              <a:cs typeface="+mj-cs"/>
            </a:endParaRPr>
          </a:p>
          <a:p>
            <a:pPr algn="ctr"/>
            <a:r>
              <a:rPr lang="en-US" altLang="zh-CN" sz="4000" dirty="0">
                <a:latin typeface="+mj-lt"/>
                <a:ea typeface="宋体" pitchFamily="2" charset="-122"/>
                <a:cs typeface="+mj-cs"/>
              </a:rPr>
              <a:t>Compare with </a:t>
            </a:r>
            <a:r>
              <a:rPr lang="en-US" altLang="zh-CN" sz="4000" dirty="0" err="1">
                <a:latin typeface="+mj-lt"/>
                <a:ea typeface="宋体" pitchFamily="2" charset="-122"/>
                <a:cs typeface="+mj-cs"/>
              </a:rPr>
              <a:t>cDNA</a:t>
            </a:r>
            <a:r>
              <a:rPr lang="en-US" altLang="zh-CN" sz="4000" dirty="0">
                <a:latin typeface="+mj-lt"/>
                <a:ea typeface="宋体" pitchFamily="2" charset="-122"/>
                <a:cs typeface="+mj-cs"/>
              </a:rPr>
              <a:t> or EST probes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3"/>
          <p:cNvSpPr>
            <a:spLocks noChangeArrowheads="1"/>
          </p:cNvSpPr>
          <p:nvPr/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altLang="zh-CN" sz="4000" dirty="0" smtClean="0">
                <a:latin typeface="+mj-lt"/>
                <a:ea typeface="宋体" pitchFamily="2" charset="-122"/>
                <a:cs typeface="+mj-cs"/>
              </a:rPr>
              <a:t>Spliced Alignment</a:t>
            </a:r>
          </a:p>
          <a:p>
            <a:pPr algn="ctr"/>
            <a:r>
              <a:rPr lang="en-US" altLang="zh-CN" sz="4000" dirty="0" smtClean="0">
                <a:latin typeface="+mj-lt"/>
                <a:ea typeface="宋体" pitchFamily="2" charset="-122"/>
                <a:cs typeface="+mj-cs"/>
              </a:rPr>
              <a:t>Compare with Protein Probes</a:t>
            </a:r>
            <a:endParaRPr lang="en-US" altLang="zh-CN" sz="4000" dirty="0"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304800" y="1600200"/>
            <a:ext cx="579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b="1">
              <a:latin typeface="Times New Roman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81000" y="2057400"/>
            <a:ext cx="8432800" cy="1509713"/>
            <a:chOff x="240" y="1920"/>
            <a:chExt cx="5312" cy="951"/>
          </a:xfrm>
        </p:grpSpPr>
        <p:sp>
          <p:nvSpPr>
            <p:cNvPr id="161803" name="Rectangle 11"/>
            <p:cNvSpPr>
              <a:spLocks noChangeArrowheads="1"/>
            </p:cNvSpPr>
            <p:nvPr/>
          </p:nvSpPr>
          <p:spPr bwMode="auto">
            <a:xfrm>
              <a:off x="1904" y="2208"/>
              <a:ext cx="1216" cy="1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04" name="Rectangle 12"/>
            <p:cNvSpPr>
              <a:spLocks noChangeArrowheads="1"/>
            </p:cNvSpPr>
            <p:nvPr/>
          </p:nvSpPr>
          <p:spPr bwMode="auto">
            <a:xfrm>
              <a:off x="4272" y="2208"/>
              <a:ext cx="704" cy="1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05" name="Rectangle 13"/>
            <p:cNvSpPr>
              <a:spLocks noChangeArrowheads="1"/>
            </p:cNvSpPr>
            <p:nvPr/>
          </p:nvSpPr>
          <p:spPr bwMode="auto">
            <a:xfrm>
              <a:off x="3440" y="2208"/>
              <a:ext cx="448" cy="1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06" name="Rectangle 14"/>
            <p:cNvSpPr>
              <a:spLocks noChangeArrowheads="1"/>
            </p:cNvSpPr>
            <p:nvPr/>
          </p:nvSpPr>
          <p:spPr bwMode="auto">
            <a:xfrm>
              <a:off x="3120" y="2208"/>
              <a:ext cx="320" cy="108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07" name="Rectangle 15"/>
            <p:cNvSpPr>
              <a:spLocks noChangeArrowheads="1"/>
            </p:cNvSpPr>
            <p:nvPr/>
          </p:nvSpPr>
          <p:spPr bwMode="auto">
            <a:xfrm>
              <a:off x="3888" y="2208"/>
              <a:ext cx="384" cy="108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08" name="Rectangle 16"/>
            <p:cNvSpPr>
              <a:spLocks noChangeArrowheads="1"/>
            </p:cNvSpPr>
            <p:nvPr/>
          </p:nvSpPr>
          <p:spPr bwMode="auto">
            <a:xfrm flipV="1">
              <a:off x="1328" y="2208"/>
              <a:ext cx="576" cy="108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09" name="Rectangle 17"/>
            <p:cNvSpPr>
              <a:spLocks noChangeArrowheads="1"/>
            </p:cNvSpPr>
            <p:nvPr/>
          </p:nvSpPr>
          <p:spPr bwMode="auto">
            <a:xfrm>
              <a:off x="4976" y="2208"/>
              <a:ext cx="576" cy="108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0" name="Text Box 18"/>
            <p:cNvSpPr txBox="1">
              <a:spLocks noChangeArrowheads="1"/>
            </p:cNvSpPr>
            <p:nvPr/>
          </p:nvSpPr>
          <p:spPr bwMode="auto">
            <a:xfrm>
              <a:off x="240" y="2136"/>
              <a:ext cx="10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Times New Roman" charset="0"/>
                  <a:ea typeface="宋体" charset="-122"/>
                </a:rPr>
                <a:t>Genomic DNA</a:t>
              </a:r>
            </a:p>
          </p:txBody>
        </p:sp>
        <p:sp>
          <p:nvSpPr>
            <p:cNvPr id="161811" name="Line 19"/>
            <p:cNvSpPr>
              <a:spLocks noChangeShapeType="1"/>
            </p:cNvSpPr>
            <p:nvPr/>
          </p:nvSpPr>
          <p:spPr bwMode="auto">
            <a:xfrm>
              <a:off x="2352" y="2100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1812" name="Line 20"/>
            <p:cNvSpPr>
              <a:spLocks noChangeShapeType="1"/>
            </p:cNvSpPr>
            <p:nvPr/>
          </p:nvSpPr>
          <p:spPr bwMode="auto">
            <a:xfrm>
              <a:off x="4464" y="2100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1813" name="Text Box 21"/>
            <p:cNvSpPr txBox="1">
              <a:spLocks noChangeArrowheads="1"/>
            </p:cNvSpPr>
            <p:nvPr/>
          </p:nvSpPr>
          <p:spPr bwMode="auto">
            <a:xfrm>
              <a:off x="1904" y="1920"/>
              <a:ext cx="102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Times New Roman" charset="0"/>
                  <a:ea typeface="宋体" charset="-122"/>
                </a:rPr>
                <a:t>Start codon</a:t>
              </a:r>
            </a:p>
          </p:txBody>
        </p:sp>
        <p:sp>
          <p:nvSpPr>
            <p:cNvPr id="161814" name="Text Box 22"/>
            <p:cNvSpPr txBox="1">
              <a:spLocks noChangeArrowheads="1"/>
            </p:cNvSpPr>
            <p:nvPr/>
          </p:nvSpPr>
          <p:spPr bwMode="auto">
            <a:xfrm>
              <a:off x="4016" y="1920"/>
              <a:ext cx="102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latin typeface="Times New Roman" charset="0"/>
                  <a:ea typeface="宋体" charset="-122"/>
                </a:rPr>
                <a:t>Stop codon</a:t>
              </a:r>
            </a:p>
          </p:txBody>
        </p:sp>
        <p:sp>
          <p:nvSpPr>
            <p:cNvPr id="161815" name="Text Box 23"/>
            <p:cNvSpPr txBox="1">
              <a:spLocks noChangeArrowheads="1"/>
            </p:cNvSpPr>
            <p:nvPr/>
          </p:nvSpPr>
          <p:spPr bwMode="auto">
            <a:xfrm>
              <a:off x="304" y="2640"/>
              <a:ext cx="10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Times New Roman" charset="0"/>
                  <a:ea typeface="宋体" charset="-122"/>
                </a:rPr>
                <a:t>Protein</a:t>
              </a:r>
            </a:p>
          </p:txBody>
        </p:sp>
        <p:sp>
          <p:nvSpPr>
            <p:cNvPr id="161816" name="Rectangle 24"/>
            <p:cNvSpPr>
              <a:spLocks noChangeArrowheads="1"/>
            </p:cNvSpPr>
            <p:nvPr/>
          </p:nvSpPr>
          <p:spPr bwMode="auto">
            <a:xfrm>
              <a:off x="2544" y="2676"/>
              <a:ext cx="832" cy="10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7" name="Rectangle 25"/>
            <p:cNvSpPr>
              <a:spLocks noChangeArrowheads="1"/>
            </p:cNvSpPr>
            <p:nvPr/>
          </p:nvSpPr>
          <p:spPr bwMode="auto">
            <a:xfrm>
              <a:off x="3376" y="2676"/>
              <a:ext cx="448" cy="10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8" name="Rectangle 26"/>
            <p:cNvSpPr>
              <a:spLocks noChangeArrowheads="1"/>
            </p:cNvSpPr>
            <p:nvPr/>
          </p:nvSpPr>
          <p:spPr bwMode="auto">
            <a:xfrm>
              <a:off x="3824" y="2676"/>
              <a:ext cx="192" cy="10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819" name="Line 27"/>
            <p:cNvSpPr>
              <a:spLocks noChangeShapeType="1"/>
            </p:cNvSpPr>
            <p:nvPr/>
          </p:nvSpPr>
          <p:spPr bwMode="auto">
            <a:xfrm>
              <a:off x="2352" y="2316"/>
              <a:ext cx="192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1820" name="Line 28"/>
            <p:cNvSpPr>
              <a:spLocks noChangeShapeType="1"/>
            </p:cNvSpPr>
            <p:nvPr/>
          </p:nvSpPr>
          <p:spPr bwMode="auto">
            <a:xfrm>
              <a:off x="3120" y="2316"/>
              <a:ext cx="256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1821" name="Line 29"/>
            <p:cNvSpPr>
              <a:spLocks noChangeShapeType="1"/>
            </p:cNvSpPr>
            <p:nvPr/>
          </p:nvSpPr>
          <p:spPr bwMode="auto">
            <a:xfrm flipH="1">
              <a:off x="3376" y="2316"/>
              <a:ext cx="64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1822" name="Line 30"/>
            <p:cNvSpPr>
              <a:spLocks noChangeShapeType="1"/>
            </p:cNvSpPr>
            <p:nvPr/>
          </p:nvSpPr>
          <p:spPr bwMode="auto">
            <a:xfrm flipH="1">
              <a:off x="3824" y="2316"/>
              <a:ext cx="64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1823" name="Line 31"/>
            <p:cNvSpPr>
              <a:spLocks noChangeShapeType="1"/>
            </p:cNvSpPr>
            <p:nvPr/>
          </p:nvSpPr>
          <p:spPr bwMode="auto">
            <a:xfrm flipH="1">
              <a:off x="3824" y="2316"/>
              <a:ext cx="448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1824" name="Line 32"/>
            <p:cNvSpPr>
              <a:spLocks noChangeShapeType="1"/>
            </p:cNvSpPr>
            <p:nvPr/>
          </p:nvSpPr>
          <p:spPr bwMode="auto">
            <a:xfrm flipH="1">
              <a:off x="4016" y="2316"/>
              <a:ext cx="448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1825" name="Line 33"/>
            <p:cNvSpPr>
              <a:spLocks noChangeShapeType="1"/>
            </p:cNvSpPr>
            <p:nvPr/>
          </p:nvSpPr>
          <p:spPr bwMode="auto">
            <a:xfrm>
              <a:off x="2352" y="2208"/>
              <a:ext cx="0" cy="10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826" name="Line 34"/>
            <p:cNvSpPr>
              <a:spLocks noChangeShapeType="1"/>
            </p:cNvSpPr>
            <p:nvPr/>
          </p:nvSpPr>
          <p:spPr bwMode="auto">
            <a:xfrm>
              <a:off x="4464" y="2208"/>
              <a:ext cx="0" cy="10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amsmath,color,CJK}&#10;%\color{yellow}&#10;\pagestyle{empty}&#10;\begin{document}&#10;\begin{CJK}{GBK}{song}&#10;\end{CJK}&#10;$$&#10;(\xi_{n_1}(\omega), \xi_{n_2}(\omega), \cdots, \xi_{n_m}(\omega))&#10;$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371"/>
  <p:tag name="BOXFONT" val="10"/>
  <p:tag name="BOXWRAP" val="False"/>
  <p:tag name="WORKAROUNDTRANSPARENCYBUG" val="False"/>
  <p:tag name="ALLOWFONTSUBSTITUTION" val="False"/>
  <p:tag name="BITMAPFORMAT" val="png256"/>
  <p:tag name="ORIGWIDTH" val="268"/>
  <p:tag name="PICTUREFILESIZE" val="2198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4906</Words>
  <Application>Microsoft Office PowerPoint</Application>
  <PresentationFormat>全屏显示(4:3)</PresentationFormat>
  <Paragraphs>1181</Paragraphs>
  <Slides>121</Slides>
  <Notes>72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121</vt:i4>
      </vt:variant>
    </vt:vector>
  </HeadingPairs>
  <TitlesOfParts>
    <vt:vector size="125" baseType="lpstr">
      <vt:lpstr>Office 主题</vt:lpstr>
      <vt:lpstr>Formula</vt:lpstr>
      <vt:lpstr>Image</vt:lpstr>
      <vt:lpstr>Microsoft Word Document</vt:lpstr>
      <vt:lpstr>第2章：隐马氏模型(HMM) 及其应用</vt:lpstr>
      <vt:lpstr>Part I</vt:lpstr>
      <vt:lpstr>食堂就餐人数问题 (I)</vt:lpstr>
      <vt:lpstr>食堂就餐人数问题 (II)</vt:lpstr>
      <vt:lpstr>食堂就餐人数问题 (III)</vt:lpstr>
      <vt:lpstr>不动点问题 (I)</vt:lpstr>
      <vt:lpstr>不动点问题(II)</vt:lpstr>
      <vt:lpstr>不动点问题(III)</vt:lpstr>
      <vt:lpstr>不动点问题(IV)</vt:lpstr>
      <vt:lpstr>换起点=(0.8,0.1,0.1)</vt:lpstr>
      <vt:lpstr>问题的特征</vt:lpstr>
      <vt:lpstr>离散时间随机过程</vt:lpstr>
      <vt:lpstr>离散时间随机过程</vt:lpstr>
      <vt:lpstr>马氏(Markov)链</vt:lpstr>
      <vt:lpstr>时齐马氏链</vt:lpstr>
      <vt:lpstr>高阶马氏过程</vt:lpstr>
      <vt:lpstr>零(1)阶马氏过程</vt:lpstr>
      <vt:lpstr>关于名称的一点说明</vt:lpstr>
      <vt:lpstr>转移概率矩阵性质</vt:lpstr>
      <vt:lpstr>时齐马氏链性质 (I)</vt:lpstr>
      <vt:lpstr>时齐马氏链性质 (II)</vt:lpstr>
      <vt:lpstr>马氏链的不变分布</vt:lpstr>
      <vt:lpstr>概念 ：可达、互通、不可约</vt:lpstr>
      <vt:lpstr>概念：常返</vt:lpstr>
      <vt:lpstr>概念：周期</vt:lpstr>
      <vt:lpstr>Example</vt:lpstr>
      <vt:lpstr>马氏链的遍历极限(I)</vt:lpstr>
      <vt:lpstr>马氏链的遍历极限(II)</vt:lpstr>
      <vt:lpstr>马氏链的遍历极限(III)</vt:lpstr>
      <vt:lpstr>Part II</vt:lpstr>
      <vt:lpstr>Page Rank</vt:lpstr>
      <vt:lpstr>Basic Idea of Page Rank</vt:lpstr>
      <vt:lpstr>Random Surfer Model</vt:lpstr>
      <vt:lpstr>Simplified Page Rank Calculation</vt:lpstr>
      <vt:lpstr>Simplified Page Rank Calculation</vt:lpstr>
      <vt:lpstr>Simplified Page Rank Calculation</vt:lpstr>
      <vt:lpstr>Markov Chain Interpretation</vt:lpstr>
      <vt:lpstr>Markov Chain Interpretation</vt:lpstr>
      <vt:lpstr>Damping Factor</vt:lpstr>
      <vt:lpstr>Page Rank</vt:lpstr>
      <vt:lpstr>Part III</vt:lpstr>
      <vt:lpstr>Hidden Markov Models -  HMM</vt:lpstr>
      <vt:lpstr>HMM－韦小宝的骰子</vt:lpstr>
      <vt:lpstr>HMM例1－韦小宝的骰子</vt:lpstr>
      <vt:lpstr>隐马氏模型的数学模型</vt:lpstr>
      <vt:lpstr>隐马氏模型的数学问题</vt:lpstr>
      <vt:lpstr>Part IV</vt:lpstr>
      <vt:lpstr>识别问题</vt:lpstr>
      <vt:lpstr>观测序列的概率计算</vt:lpstr>
      <vt:lpstr>前传概率</vt:lpstr>
      <vt:lpstr>前传算法 (Forward Algorithm)</vt:lpstr>
      <vt:lpstr>后传概率</vt:lpstr>
      <vt:lpstr>后传算法(Backward Algorithm)</vt:lpstr>
      <vt:lpstr>解码问题(I)</vt:lpstr>
      <vt:lpstr>解码问题(II)</vt:lpstr>
      <vt:lpstr>最优单点确定</vt:lpstr>
      <vt:lpstr>Viterbi算法(I)</vt:lpstr>
      <vt:lpstr>Viterbi算法(II)</vt:lpstr>
      <vt:lpstr>Viterbi算法(III)</vt:lpstr>
      <vt:lpstr>Viterbi算法实例(I)</vt:lpstr>
      <vt:lpstr>Viterbi算法实例(II)</vt:lpstr>
      <vt:lpstr>Viterbi算法实例(III)</vt:lpstr>
      <vt:lpstr>HMM学习问题</vt:lpstr>
      <vt:lpstr>学习原则</vt:lpstr>
      <vt:lpstr>状态链已知时的MLE</vt:lpstr>
      <vt:lpstr>简单优化问题</vt:lpstr>
      <vt:lpstr>参数估计(状态已知)</vt:lpstr>
      <vt:lpstr>参数估计评价</vt:lpstr>
      <vt:lpstr>参数估计的EM思想</vt:lpstr>
      <vt:lpstr>EM算法</vt:lpstr>
      <vt:lpstr>EM算法基本框架</vt:lpstr>
      <vt:lpstr>期望频数(状态未知)</vt:lpstr>
      <vt:lpstr>期望频数(状态未知)</vt:lpstr>
      <vt:lpstr>Baum-Welch公式</vt:lpstr>
      <vt:lpstr>Baum-Welch公式的推导(1)</vt:lpstr>
      <vt:lpstr>Baum-Welch公式的推导(2)</vt:lpstr>
      <vt:lpstr>Baum-Welch公式的推导(3)</vt:lpstr>
      <vt:lpstr>Baum-Welch公式的推导(4)</vt:lpstr>
      <vt:lpstr>Baum-Welch公式的推导(5)</vt:lpstr>
      <vt:lpstr>初概率的重估计</vt:lpstr>
      <vt:lpstr>转移概率重估计</vt:lpstr>
      <vt:lpstr>观测概率重估计</vt:lpstr>
      <vt:lpstr>几点说明</vt:lpstr>
      <vt:lpstr>Part V</vt:lpstr>
      <vt:lpstr>应用1：基因序列CpG岛识别</vt:lpstr>
      <vt:lpstr>什么是CpG岛？</vt:lpstr>
      <vt:lpstr>CpG岛</vt:lpstr>
      <vt:lpstr>CpG岛的生物学意义</vt:lpstr>
      <vt:lpstr>HMM对于CpG岛识别的意义</vt:lpstr>
      <vt:lpstr>HMM模型框架</vt:lpstr>
      <vt:lpstr>HMM模型框架</vt:lpstr>
      <vt:lpstr>HMM示意</vt:lpstr>
      <vt:lpstr>HMM训练问题</vt:lpstr>
      <vt:lpstr>HMM解码问题</vt:lpstr>
      <vt:lpstr>HMM解码问题</vt:lpstr>
      <vt:lpstr>应用II：Gene Finding</vt:lpstr>
      <vt:lpstr>应用II: Gene Finding</vt:lpstr>
      <vt:lpstr>PowerPoint 演示文稿</vt:lpstr>
      <vt:lpstr>PowerPoint 演示文稿</vt:lpstr>
      <vt:lpstr>A Eukaryotic Gene</vt:lpstr>
      <vt:lpstr>A Eukaryotic Gene</vt:lpstr>
      <vt:lpstr>An Intron</vt:lpstr>
      <vt:lpstr>Signals vs Contents</vt:lpstr>
      <vt:lpstr>Prior Knowledge</vt:lpstr>
      <vt:lpstr>Prior Knowledge</vt:lpstr>
      <vt:lpstr>Prokaryotic Vs. Eukaryotic Gene Finding</vt:lpstr>
      <vt:lpstr>HMMs and Gene Structure</vt:lpstr>
      <vt:lpstr>Examples of Gene Finders Using HMM</vt:lpstr>
      <vt:lpstr>EXAMPLE: Finding Genes with VEIL</vt:lpstr>
      <vt:lpstr>The Overall Model of VEIL</vt:lpstr>
      <vt:lpstr>Genscan</vt:lpstr>
      <vt:lpstr>PowerPoint 演示文稿</vt:lpstr>
      <vt:lpstr>GeneScan</vt:lpstr>
      <vt:lpstr>GeneScan Features</vt:lpstr>
      <vt:lpstr>PWM</vt:lpstr>
      <vt:lpstr>Donor Sites: A Simple Model</vt:lpstr>
      <vt:lpstr>Donor Sites: An Advance Model</vt:lpstr>
      <vt:lpstr>PowerPoint 演示文稿</vt:lpstr>
      <vt:lpstr>Why Semi-Markov Model</vt:lpstr>
      <vt:lpstr>GeneScan</vt:lpstr>
      <vt:lpstr>参考文献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Lecture2 Hidden Markov Model 及其应用</dc:title>
  <dc:creator>Minghua Deng</dc:creator>
  <cp:lastModifiedBy>Minghua Deng</cp:lastModifiedBy>
  <cp:revision>98</cp:revision>
  <cp:lastPrinted>2014-04-04T00:16:12Z</cp:lastPrinted>
  <dcterms:created xsi:type="dcterms:W3CDTF">2013-03-25T14:10:11Z</dcterms:created>
  <dcterms:modified xsi:type="dcterms:W3CDTF">2014-04-12T10:20:16Z</dcterms:modified>
</cp:coreProperties>
</file>